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60" r:id="rId3"/>
    <p:sldId id="297" r:id="rId4"/>
    <p:sldId id="289" r:id="rId5"/>
    <p:sldId id="259" r:id="rId6"/>
    <p:sldId id="298" r:id="rId7"/>
    <p:sldId id="290" r:id="rId8"/>
    <p:sldId id="258" r:id="rId9"/>
    <p:sldId id="301" r:id="rId10"/>
    <p:sldId id="291" r:id="rId11"/>
    <p:sldId id="257" r:id="rId12"/>
    <p:sldId id="299" r:id="rId13"/>
    <p:sldId id="292" r:id="rId14"/>
    <p:sldId id="261" r:id="rId15"/>
    <p:sldId id="300" r:id="rId16"/>
    <p:sldId id="293" r:id="rId17"/>
    <p:sldId id="262" r:id="rId18"/>
    <p:sldId id="302" r:id="rId19"/>
    <p:sldId id="296" r:id="rId20"/>
    <p:sldId id="272" r:id="rId21"/>
    <p:sldId id="276" r:id="rId22"/>
    <p:sldId id="271" r:id="rId23"/>
    <p:sldId id="273" r:id="rId24"/>
    <p:sldId id="27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5" d="100"/>
          <a:sy n="85" d="100"/>
        </p:scale>
        <p:origin x="-47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7C80191F-2647-465A-8A62-D398F3DF3C79}" type="datetimeFigureOut">
              <a:rPr lang="en-US" smtClean="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E6BBDD-2C3C-4DE4-8A6D-C8EA7676A12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7C80191F-2647-465A-8A62-D398F3DF3C79}" type="datetimeFigureOut">
              <a:rPr lang="en-US" smtClean="0"/>
              <a:t>9/28/2022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6BBDD-2C3C-4DE4-8A6D-C8EA7676A1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7C80191F-2647-465A-8A62-D398F3DF3C79}" type="datetimeFigureOut">
              <a:rPr lang="en-US" smtClean="0"/>
              <a:t>9/28/2022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6BBDD-2C3C-4DE4-8A6D-C8EA7676A1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7C80191F-2647-465A-8A62-D398F3DF3C79}" type="datetimeFigureOut">
              <a:rPr lang="en-US" smtClean="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E6BBDD-2C3C-4DE4-8A6D-C8EA7676A12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lt-LT" smtClean="0"/>
              <a:t>Spustelėję redag. ruoš. pavad. stilių</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7C80191F-2647-465A-8A62-D398F3DF3C79}" type="datetimeFigureOut">
              <a:rPr lang="en-US" smtClean="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E6BBDD-2C3C-4DE4-8A6D-C8EA7676A12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p>
            <a:fld id="{7C80191F-2647-465A-8A62-D398F3DF3C79}" type="datetimeFigureOut">
              <a:rPr lang="en-US" smtClean="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E6BBDD-2C3C-4DE4-8A6D-C8EA7676A12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7" name="Date Placeholder 6"/>
          <p:cNvSpPr>
            <a:spLocks noGrp="1"/>
          </p:cNvSpPr>
          <p:nvPr>
            <p:ph type="dt" sz="half" idx="10"/>
          </p:nvPr>
        </p:nvSpPr>
        <p:spPr/>
        <p:txBody>
          <a:bodyPr/>
          <a:lstStyle/>
          <a:p>
            <a:fld id="{7C80191F-2647-465A-8A62-D398F3DF3C79}" type="datetimeFigureOut">
              <a:rPr lang="en-US" smtClean="0"/>
              <a:t>9/28/2022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E6BBDD-2C3C-4DE4-8A6D-C8EA7676A12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Date Placeholder 2"/>
          <p:cNvSpPr>
            <a:spLocks noGrp="1"/>
          </p:cNvSpPr>
          <p:nvPr>
            <p:ph type="dt" sz="half" idx="10"/>
          </p:nvPr>
        </p:nvSpPr>
        <p:spPr/>
        <p:txBody>
          <a:bodyPr/>
          <a:lstStyle/>
          <a:p>
            <a:fld id="{7C80191F-2647-465A-8A62-D398F3DF3C79}" type="datetimeFigureOut">
              <a:rPr lang="en-US" smtClean="0"/>
              <a:t>9/28/2022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E6BBDD-2C3C-4DE4-8A6D-C8EA7676A12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0191F-2647-465A-8A62-D398F3DF3C79}" type="datetimeFigureOut">
              <a:rPr lang="en-US" smtClean="0"/>
              <a:t>9/28/2022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E6BBDD-2C3C-4DE4-8A6D-C8EA7676A12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lt-LT" smtClean="0"/>
              <a:t>Spustelėję redag. ruoš. pavad. stilių</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7C80191F-2647-465A-8A62-D398F3DF3C79}" type="datetimeFigureOut">
              <a:rPr lang="en-US" smtClean="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E6BBDD-2C3C-4DE4-8A6D-C8EA7676A123}" type="slidenum">
              <a:rPr lang="en-US" smtClean="0"/>
              <a:t>‹#›</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lt-LT" smtClean="0"/>
              <a:t>Spustelėję redag. ruoš. pavad. stilių</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dirty="0" smtClean="0"/>
              <a:t>Spustelėkite </a:t>
            </a:r>
            <a:r>
              <a:rPr lang="lt-LT" dirty="0" err="1" smtClean="0"/>
              <a:t>piktogr</a:t>
            </a:r>
            <a:r>
              <a:rPr lang="lt-LT" dirty="0" smtClean="0"/>
              <a:t>. norėdami įtraukti </a:t>
            </a:r>
            <a:r>
              <a:rPr lang="lt-LT" dirty="0" err="1" smtClean="0"/>
              <a:t>pav</a:t>
            </a:r>
            <a:r>
              <a:rPr lang="lt-LT" dirty="0" smtClean="0"/>
              <a:t>.</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8" name="Date Placeholder 7"/>
          <p:cNvSpPr>
            <a:spLocks noGrp="1"/>
          </p:cNvSpPr>
          <p:nvPr>
            <p:ph type="dt" sz="half" idx="10"/>
          </p:nvPr>
        </p:nvSpPr>
        <p:spPr/>
        <p:txBody>
          <a:bodyPr/>
          <a:lstStyle/>
          <a:p>
            <a:fld id="{7C80191F-2647-465A-8A62-D398F3DF3C79}" type="datetimeFigureOut">
              <a:rPr lang="en-US" smtClean="0"/>
              <a:t>9/28/2022</a:t>
            </a:fld>
            <a:endParaRPr lang="en-US"/>
          </a:p>
        </p:txBody>
      </p:sp>
      <p:sp>
        <p:nvSpPr>
          <p:cNvPr id="9" name="Slide Number Placeholder 8"/>
          <p:cNvSpPr>
            <a:spLocks noGrp="1"/>
          </p:cNvSpPr>
          <p:nvPr>
            <p:ph type="sldNum" sz="quarter" idx="11"/>
          </p:nvPr>
        </p:nvSpPr>
        <p:spPr/>
        <p:txBody>
          <a:bodyPr/>
          <a:lstStyle/>
          <a:p>
            <a:fld id="{7AE6BBDD-2C3C-4DE4-8A6D-C8EA7676A12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AE6BBDD-2C3C-4DE4-8A6D-C8EA7676A123}" type="slidenum">
              <a:rPr lang="en-US" smtClean="0"/>
              <a:t>‹#›</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7C80191F-2647-465A-8A62-D398F3DF3C79}" type="datetimeFigureOut">
              <a:rPr lang="en-US" smtClean="0"/>
              <a:t>9/28/2022</a:t>
            </a:fld>
            <a:endParaRPr lang="en-US" dirty="0"/>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719091" y="1905001"/>
            <a:ext cx="10253709" cy="2593975"/>
          </a:xfrm>
        </p:spPr>
        <p:txBody>
          <a:bodyPr>
            <a:normAutofit/>
          </a:bodyPr>
          <a:lstStyle/>
          <a:p>
            <a:pPr algn="ctr"/>
            <a:r>
              <a:rPr lang="lt-LT" sz="4400" dirty="0" smtClean="0">
                <a:solidFill>
                  <a:schemeClr val="tx1"/>
                </a:solidFill>
              </a:rPr>
              <a:t>VAIKŲ KALBOS IR KALBĖJIMO RAIDA IKIMOKYKLINIAME/PRIEŠMOKYKLINIAME AMŽIUJE</a:t>
            </a:r>
            <a:endParaRPr lang="en-US" sz="4400" dirty="0">
              <a:solidFill>
                <a:schemeClr val="tx1"/>
              </a:solidFill>
            </a:endParaRPr>
          </a:p>
        </p:txBody>
      </p:sp>
      <p:sp>
        <p:nvSpPr>
          <p:cNvPr id="3" name="Antrinis pavadinimas 2"/>
          <p:cNvSpPr>
            <a:spLocks noGrp="1"/>
          </p:cNvSpPr>
          <p:nvPr>
            <p:ph type="subTitle" idx="1"/>
          </p:nvPr>
        </p:nvSpPr>
        <p:spPr>
          <a:xfrm>
            <a:off x="5375565" y="4513811"/>
            <a:ext cx="5780115" cy="810490"/>
          </a:xfrm>
        </p:spPr>
        <p:txBody>
          <a:bodyPr>
            <a:normAutofit/>
          </a:bodyPr>
          <a:lstStyle/>
          <a:p>
            <a:endParaRPr lang="lt-LT" dirty="0" smtClean="0">
              <a:solidFill>
                <a:schemeClr val="tx1"/>
              </a:solidFill>
            </a:endParaRPr>
          </a:p>
          <a:p>
            <a:r>
              <a:rPr lang="lt-LT" dirty="0" smtClean="0">
                <a:solidFill>
                  <a:schemeClr val="tx1"/>
                </a:solidFill>
              </a:rPr>
              <a:t>Parengė: logopedė Viktorija </a:t>
            </a:r>
            <a:r>
              <a:rPr lang="lt-LT" dirty="0">
                <a:solidFill>
                  <a:schemeClr val="tx1"/>
                </a:solidFill>
              </a:rPr>
              <a:t>J</a:t>
            </a:r>
            <a:r>
              <a:rPr lang="lt-LT" dirty="0" smtClean="0">
                <a:solidFill>
                  <a:schemeClr val="tx1"/>
                </a:solidFill>
              </a:rPr>
              <a:t>akštaitė</a:t>
            </a:r>
            <a:endParaRPr lang="en-US" dirty="0">
              <a:solidFill>
                <a:schemeClr val="tx1"/>
              </a:solidFill>
            </a:endParaRPr>
          </a:p>
        </p:txBody>
      </p:sp>
    </p:spTree>
    <p:extLst>
      <p:ext uri="{BB962C8B-B14F-4D97-AF65-F5344CB8AC3E}">
        <p14:creationId xmlns:p14="http://schemas.microsoft.com/office/powerpoint/2010/main" val="425272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solidFill>
                  <a:schemeClr val="tx1"/>
                </a:solidFill>
                <a:latin typeface="Times New Roman" pitchFamily="18" charset="0"/>
                <a:cs typeface="Times New Roman" pitchFamily="18" charset="0"/>
              </a:rPr>
              <a:t>Kalbos ugdymas trečiaisiais metais</a:t>
            </a:r>
            <a:endParaRPr lang="lt-LT" dirty="0">
              <a:solidFill>
                <a:schemeClr val="tx1"/>
              </a:solidFill>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lstStyle/>
          <a:p>
            <a:pPr algn="just"/>
            <a:r>
              <a:rPr lang="lt-LT" sz="2000" dirty="0" smtClean="0">
                <a:latin typeface="Times New Roman" pitchFamily="18" charset="0"/>
                <a:cs typeface="Times New Roman" pitchFamily="18" charset="0"/>
              </a:rPr>
              <a:t>Toliau svarbu kalbėtis </a:t>
            </a:r>
            <a:r>
              <a:rPr lang="lt-LT" sz="2000" dirty="0">
                <a:latin typeface="Times New Roman" pitchFamily="18" charset="0"/>
                <a:cs typeface="Times New Roman" pitchFamily="18" charset="0"/>
              </a:rPr>
              <a:t>su vaiku apie viską, kas mus supa: daiktus, jų savybes (dydžius, spalvas), gyvūnų  atliekamus veiksmus, judėjimo ir maitinimosi būdą. Geriausia tai daryti pasivaikščiojimų gamtoje metu ir padedant tėveliams ruoštis </a:t>
            </a:r>
            <a:r>
              <a:rPr lang="lt-LT" sz="2000" dirty="0" smtClean="0">
                <a:latin typeface="Times New Roman" pitchFamily="18" charset="0"/>
                <a:cs typeface="Times New Roman" pitchFamily="18" charset="0"/>
              </a:rPr>
              <a:t>namuose. </a:t>
            </a:r>
            <a:r>
              <a:rPr lang="lt-LT" sz="2000" dirty="0">
                <a:latin typeface="Times New Roman" pitchFamily="18" charset="0"/>
                <a:cs typeface="Times New Roman" pitchFamily="18" charset="0"/>
              </a:rPr>
              <a:t>Stebėdami gyvūnus  išsiaiškinkime, kaip kas juda: šuo bėga, lekia, </a:t>
            </a:r>
            <a:r>
              <a:rPr lang="lt-LT" sz="2000" dirty="0" smtClean="0">
                <a:latin typeface="Times New Roman" pitchFamily="18" charset="0"/>
                <a:cs typeface="Times New Roman" pitchFamily="18" charset="0"/>
              </a:rPr>
              <a:t>šokinėja; </a:t>
            </a:r>
            <a:r>
              <a:rPr lang="lt-LT" sz="2000" dirty="0">
                <a:latin typeface="Times New Roman" pitchFamily="18" charset="0"/>
                <a:cs typeface="Times New Roman" pitchFamily="18" charset="0"/>
              </a:rPr>
              <a:t>žvirbliukas </a:t>
            </a:r>
            <a:r>
              <a:rPr lang="lt-LT" sz="2000" dirty="0" smtClean="0">
                <a:latin typeface="Times New Roman" pitchFamily="18" charset="0"/>
                <a:cs typeface="Times New Roman" pitchFamily="18" charset="0"/>
              </a:rPr>
              <a:t>straksi; </a:t>
            </a:r>
            <a:r>
              <a:rPr lang="lt-LT" sz="2000" dirty="0">
                <a:latin typeface="Times New Roman" pitchFamily="18" charset="0"/>
                <a:cs typeface="Times New Roman" pitchFamily="18" charset="0"/>
              </a:rPr>
              <a:t>gyvatė </a:t>
            </a:r>
            <a:r>
              <a:rPr lang="lt-LT" sz="2000" dirty="0" smtClean="0">
                <a:latin typeface="Times New Roman" pitchFamily="18" charset="0"/>
                <a:cs typeface="Times New Roman" pitchFamily="18" charset="0"/>
              </a:rPr>
              <a:t>šliaužia; </a:t>
            </a:r>
            <a:r>
              <a:rPr lang="lt-LT" sz="2000" dirty="0">
                <a:latin typeface="Times New Roman" pitchFamily="18" charset="0"/>
                <a:cs typeface="Times New Roman" pitchFamily="18" charset="0"/>
              </a:rPr>
              <a:t>zuikis </a:t>
            </a:r>
            <a:r>
              <a:rPr lang="lt-LT" sz="2000" dirty="0" smtClean="0">
                <a:latin typeface="Times New Roman" pitchFamily="18" charset="0"/>
                <a:cs typeface="Times New Roman" pitchFamily="18" charset="0"/>
              </a:rPr>
              <a:t>liuoksi; </a:t>
            </a:r>
            <a:r>
              <a:rPr lang="lt-LT" sz="2000" dirty="0">
                <a:latin typeface="Times New Roman" pitchFamily="18" charset="0"/>
                <a:cs typeface="Times New Roman" pitchFamily="18" charset="0"/>
              </a:rPr>
              <a:t>žuvis plaukia, o vaikas viską moka – ir eiti, ir bėgti, ir šliaužti, ir šokinėti. Žmogus valgo, žvėris ar gyvulys ėda, paukštis lesa.</a:t>
            </a:r>
          </a:p>
          <a:p>
            <a:pPr algn="just"/>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val="1224541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97280" y="286604"/>
            <a:ext cx="10058400" cy="1184750"/>
          </a:xfrm>
        </p:spPr>
        <p:txBody>
          <a:bodyPr/>
          <a:lstStyle/>
          <a:p>
            <a:pPr algn="ctr"/>
            <a:r>
              <a:rPr lang="lt-LT" dirty="0" smtClean="0">
                <a:solidFill>
                  <a:schemeClr val="tx1"/>
                </a:solidFill>
                <a:latin typeface="Times New Roman" pitchFamily="18" charset="0"/>
                <a:cs typeface="Times New Roman" pitchFamily="18" charset="0"/>
              </a:rPr>
              <a:t>Ketvirtieji metai (36-48 </a:t>
            </a:r>
            <a:r>
              <a:rPr lang="lt-LT" dirty="0" smtClean="0">
                <a:solidFill>
                  <a:schemeClr val="tx1"/>
                </a:solidFill>
                <a:latin typeface="Times New Roman" pitchFamily="18" charset="0"/>
                <a:cs typeface="Times New Roman" pitchFamily="18" charset="0"/>
              </a:rPr>
              <a:t>mėn</a:t>
            </a:r>
            <a:r>
              <a:rPr lang="lt-LT" dirty="0" smtClean="0">
                <a:solidFill>
                  <a:schemeClr val="tx1"/>
                </a:solidFill>
                <a:latin typeface="Times New Roman" pitchFamily="18" charset="0"/>
                <a:cs typeface="Times New Roman" pitchFamily="18" charset="0"/>
              </a:rPr>
              <a:t>.)</a:t>
            </a:r>
            <a:endParaRPr lang="lt-LT" dirty="0">
              <a:solidFill>
                <a:schemeClr val="tx1"/>
              </a:solidFill>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Autofit/>
          </a:bodyPr>
          <a:lstStyle/>
          <a:p>
            <a:pPr algn="just"/>
            <a:r>
              <a:rPr lang="lt-LT" sz="1600" dirty="0" smtClean="0">
                <a:latin typeface="Times New Roman" pitchFamily="18" charset="0"/>
                <a:cs typeface="Times New Roman" pitchFamily="18" charset="0"/>
              </a:rPr>
              <a:t>Ketvirtaisiais metais mažieji daug kuria, fantazuoja, intensyviai bendrauja su aplinkiniais. Vaikai kalba mėgdžiodami suaugusius, todėl negalima kalbėti „vaikų kalba“, </a:t>
            </a:r>
            <a:r>
              <a:rPr lang="lt-LT" sz="1600" dirty="0" smtClean="0">
                <a:latin typeface="Times New Roman" pitchFamily="18" charset="0"/>
                <a:cs typeface="Times New Roman" pitchFamily="18" charset="0"/>
              </a:rPr>
              <a:t>t.y</a:t>
            </a:r>
            <a:r>
              <a:rPr lang="lt-LT" sz="1600" dirty="0" smtClean="0">
                <a:latin typeface="Times New Roman" pitchFamily="18" charset="0"/>
                <a:cs typeface="Times New Roman" pitchFamily="18" charset="0"/>
              </a:rPr>
              <a:t>. tarti netaisyklingai jų pasakytų žodžių.</a:t>
            </a:r>
          </a:p>
          <a:p>
            <a:pPr algn="just"/>
            <a:r>
              <a:rPr lang="lt-LT" sz="1600" dirty="0" smtClean="0">
                <a:latin typeface="Times New Roman" pitchFamily="18" charset="0"/>
                <a:cs typeface="Times New Roman" pitchFamily="18" charset="0"/>
              </a:rPr>
              <a:t>Ketverių metų vaikai turėtų mokėti tarti garsus, tačiau sudėtingesnės artikuliacijos garsų mokymasis užsitęsia. Kai kurie vaikai dar neištaria š, ž, č, </a:t>
            </a:r>
            <a:r>
              <a:rPr lang="lt-LT" sz="1600" dirty="0" smtClean="0">
                <a:latin typeface="Times New Roman" pitchFamily="18" charset="0"/>
                <a:cs typeface="Times New Roman" pitchFamily="18" charset="0"/>
              </a:rPr>
              <a:t>dž</a:t>
            </a:r>
            <a:r>
              <a:rPr lang="lt-LT" sz="1600" dirty="0" smtClean="0">
                <a:latin typeface="Times New Roman" pitchFamily="18" charset="0"/>
                <a:cs typeface="Times New Roman" pitchFamily="18" charset="0"/>
              </a:rPr>
              <a:t>, r garsų, retkarčiais minkština kai kuriuos priebalsius. Netariamus garsus praleidžia arba keičia kitais. Dar pasitaiko, kad sukeičia garsus, kuriuos moka taisyklingai ištarti. Kalboje vartoja 3-4 skiemenų ir ilgesnius žodžius. Kai kuriuos ilgesnius žodžius ištaria netiksliai. Paulius sako: </a:t>
            </a:r>
            <a:r>
              <a:rPr lang="lt-LT" sz="1600" i="1" dirty="0" smtClean="0">
                <a:latin typeface="Times New Roman" pitchFamily="18" charset="0"/>
                <a:cs typeface="Times New Roman" pitchFamily="18" charset="0"/>
              </a:rPr>
              <a:t>„</a:t>
            </a:r>
            <a:r>
              <a:rPr lang="lt-LT" sz="1600" i="1" dirty="0" smtClean="0">
                <a:latin typeface="Times New Roman" pitchFamily="18" charset="0"/>
                <a:cs typeface="Times New Roman" pitchFamily="18" charset="0"/>
              </a:rPr>
              <a:t>sesnakas</a:t>
            </a:r>
            <a:r>
              <a:rPr lang="lt-LT" sz="1600" dirty="0" smtClean="0">
                <a:latin typeface="Times New Roman" pitchFamily="18" charset="0"/>
                <a:cs typeface="Times New Roman" pitchFamily="18" charset="0"/>
              </a:rPr>
              <a:t>“ (česnakas), „</a:t>
            </a:r>
            <a:r>
              <a:rPr lang="lt-LT" sz="1600" i="1" dirty="0" smtClean="0">
                <a:latin typeface="Times New Roman" pitchFamily="18" charset="0"/>
                <a:cs typeface="Times New Roman" pitchFamily="18" charset="0"/>
              </a:rPr>
              <a:t>kuplanugalis</a:t>
            </a:r>
            <a:r>
              <a:rPr lang="lt-LT" sz="1600" dirty="0" smtClean="0">
                <a:latin typeface="Times New Roman" pitchFamily="18" charset="0"/>
                <a:cs typeface="Times New Roman" pitchFamily="18" charset="0"/>
              </a:rPr>
              <a:t>“ (kupranugaris). Vaikai girdi, kad ištaria netaisyklingai, todėl gali kartais juoktis iš savo žodžių ir bandyti tarti dar kartą.</a:t>
            </a:r>
          </a:p>
          <a:p>
            <a:pPr algn="just"/>
            <a:r>
              <a:rPr lang="lt-LT" sz="1600" dirty="0" smtClean="0">
                <a:latin typeface="Times New Roman" pitchFamily="18" charset="0"/>
                <a:cs typeface="Times New Roman" pitchFamily="18" charset="0"/>
              </a:rPr>
              <a:t>Šis tarpsnis - žodžių kūrybos tarpsnis. Vaikai gali prikurti įvairių žodžių, pridėti priešdėlių, priesagų, sujungti du žodžius. </a:t>
            </a:r>
          </a:p>
          <a:p>
            <a:pPr algn="just"/>
            <a:r>
              <a:rPr lang="lt-LT" sz="1600" dirty="0" smtClean="0">
                <a:latin typeface="Times New Roman" pitchFamily="18" charset="0"/>
                <a:cs typeface="Times New Roman" pitchFamily="18" charset="0"/>
              </a:rPr>
              <a:t>Vaikai daug klausinėja, taip plečia aktyvųjį ir pasyvųjį žodyną. Nuo aplinkos, kurioje vaikai auga ir yra ugdomi, priklauso žodyno turtingumas. Vaikai išmoksta sudaryti mažybinius, maloninius žodžius (lėlytė, meškutis, rankytė), kalbėdami apie save vartoja žodžius </a:t>
            </a:r>
            <a:r>
              <a:rPr lang="lt-LT" sz="1600" i="1" dirty="0" smtClean="0">
                <a:latin typeface="Times New Roman" pitchFamily="18" charset="0"/>
                <a:cs typeface="Times New Roman" pitchFamily="18" charset="0"/>
              </a:rPr>
              <a:t>aš, man, mane.</a:t>
            </a:r>
            <a:endParaRPr lang="lt-LT" sz="1600" dirty="0" smtClean="0">
              <a:latin typeface="Times New Roman" pitchFamily="18" charset="0"/>
              <a:cs typeface="Times New Roman" pitchFamily="18" charset="0"/>
            </a:endParaRPr>
          </a:p>
          <a:p>
            <a:pPr algn="just"/>
            <a:r>
              <a:rPr lang="lt-LT" sz="1600" dirty="0" smtClean="0">
                <a:latin typeface="Times New Roman" pitchFamily="18" charset="0"/>
                <a:cs typeface="Times New Roman" pitchFamily="18" charset="0"/>
              </a:rPr>
              <a:t>Ketvirtųjų metų vaikų kalba gramatiškai gana taisyklinga. Tinkamai vartojami vardažodžių linksniai, skaičiai, giminės, žodžiai derinami, tačiau ne visada žino, kokia gramatinė forma kur tinka. Vis dar painiojamos daiktavardžių ir būdvardžių linksniuočių, veiksmažodžių priesagos. </a:t>
            </a:r>
          </a:p>
          <a:p>
            <a:pPr algn="just"/>
            <a:r>
              <a:rPr lang="lt-LT" sz="1600" dirty="0" smtClean="0">
                <a:latin typeface="Times New Roman" pitchFamily="18" charset="0"/>
                <a:cs typeface="Times New Roman" pitchFamily="18" charset="0"/>
              </a:rPr>
              <a:t>Ketvirtaisiais metais intensyviai plėtojasi rišlioji kalba. Vaikai vartoja išplėstinius ir vientisinius sakinius. Šiam amžiui būdingi jungtukai</a:t>
            </a:r>
            <a:r>
              <a:rPr lang="lt-LT" sz="1600" i="1" dirty="0" smtClean="0">
                <a:latin typeface="Times New Roman" pitchFamily="18" charset="0"/>
                <a:cs typeface="Times New Roman" pitchFamily="18" charset="0"/>
              </a:rPr>
              <a:t> o </a:t>
            </a:r>
            <a:r>
              <a:rPr lang="lt-LT" sz="1600" dirty="0" smtClean="0">
                <a:latin typeface="Times New Roman" pitchFamily="18" charset="0"/>
                <a:cs typeface="Times New Roman" pitchFamily="18" charset="0"/>
              </a:rPr>
              <a:t>bei </a:t>
            </a:r>
            <a:r>
              <a:rPr lang="lt-LT" sz="1600" i="1" dirty="0" smtClean="0">
                <a:latin typeface="Times New Roman" pitchFamily="18" charset="0"/>
                <a:cs typeface="Times New Roman" pitchFamily="18" charset="0"/>
              </a:rPr>
              <a:t>ir</a:t>
            </a:r>
            <a:r>
              <a:rPr lang="lt-LT" sz="1600" dirty="0" smtClean="0">
                <a:latin typeface="Times New Roman" pitchFamily="18" charset="0"/>
                <a:cs typeface="Times New Roman" pitchFamily="18" charset="0"/>
              </a:rPr>
              <a:t> sakinio pradžioje. Dar dažni sakinio dalių praleidinėjimai. Taigi, šiame amžiuje vaikų kalbos kontrolė dar nepakankama.</a:t>
            </a:r>
            <a:endParaRPr lang="lt-LT" sz="1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72501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latin typeface="Times New Roman" pitchFamily="18" charset="0"/>
                <a:cs typeface="Times New Roman" pitchFamily="18" charset="0"/>
              </a:rPr>
              <a:t>Vertėtų atkreipti dėmesį jei...</a:t>
            </a:r>
            <a:endParaRPr lang="lt-LT" dirty="0"/>
          </a:p>
        </p:txBody>
      </p:sp>
      <p:sp>
        <p:nvSpPr>
          <p:cNvPr id="3" name="Turinio vietos rezervavimo ženklas 2"/>
          <p:cNvSpPr>
            <a:spLocks noGrp="1"/>
          </p:cNvSpPr>
          <p:nvPr>
            <p:ph idx="1"/>
          </p:nvPr>
        </p:nvSpPr>
        <p:spPr/>
        <p:txBody>
          <a:bodyPr/>
          <a:lstStyle/>
          <a:p>
            <a:r>
              <a:rPr lang="lt-LT" dirty="0" smtClean="0">
                <a:latin typeface="Times New Roman" pitchFamily="18" charset="0"/>
                <a:cs typeface="Times New Roman" pitchFamily="18" charset="0"/>
              </a:rPr>
              <a:t>Nesupranta prielinksnių, veiksmų pavadinimų, dviejų dalių instrukcijų.</a:t>
            </a:r>
          </a:p>
          <a:p>
            <a:r>
              <a:rPr lang="lt-LT" dirty="0" smtClean="0">
                <a:latin typeface="Times New Roman" pitchFamily="18" charset="0"/>
                <a:cs typeface="Times New Roman" pitchFamily="18" charset="0"/>
              </a:rPr>
              <a:t>Negeba atsakyti į sudėtingesnius klausimus. </a:t>
            </a:r>
          </a:p>
          <a:p>
            <a:r>
              <a:rPr lang="lt-LT" dirty="0" smtClean="0">
                <a:latin typeface="Times New Roman" pitchFamily="18" charset="0"/>
                <a:cs typeface="Times New Roman" pitchFamily="18" charset="0"/>
              </a:rPr>
              <a:t>Nepasako bent 200 žodžių.</a:t>
            </a:r>
          </a:p>
          <a:p>
            <a:r>
              <a:rPr lang="lt-LT" dirty="0" smtClean="0">
                <a:latin typeface="Times New Roman" pitchFamily="18" charset="0"/>
                <a:cs typeface="Times New Roman" pitchFamily="18" charset="0"/>
              </a:rPr>
              <a:t>Nesudaro paprastų sakinių.</a:t>
            </a:r>
          </a:p>
          <a:p>
            <a:r>
              <a:rPr lang="lt-LT" dirty="0" smtClean="0">
                <a:latin typeface="Times New Roman" pitchFamily="18" charset="0"/>
                <a:cs typeface="Times New Roman" pitchFamily="18" charset="0"/>
              </a:rPr>
              <a:t>Artimiesiems sunku suprasti vaiko kalbą.</a:t>
            </a:r>
          </a:p>
          <a:p>
            <a:r>
              <a:rPr lang="lt-LT" dirty="0" smtClean="0">
                <a:latin typeface="Times New Roman" pitchFamily="18" charset="0"/>
                <a:cs typeface="Times New Roman" pitchFamily="18" charset="0"/>
              </a:rPr>
              <a:t>Dažnas užduodamo klausimo  atkartojimas.</a:t>
            </a:r>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val="1975114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solidFill>
                  <a:schemeClr val="tx1"/>
                </a:solidFill>
                <a:latin typeface="Times New Roman" pitchFamily="18" charset="0"/>
                <a:cs typeface="Times New Roman" pitchFamily="18" charset="0"/>
              </a:rPr>
              <a:t>Kalbos ugdymas </a:t>
            </a:r>
            <a:r>
              <a:rPr lang="lt-LT" dirty="0" smtClean="0">
                <a:solidFill>
                  <a:schemeClr val="tx1"/>
                </a:solidFill>
                <a:latin typeface="Times New Roman" pitchFamily="18" charset="0"/>
                <a:cs typeface="Times New Roman" pitchFamily="18" charset="0"/>
              </a:rPr>
              <a:t>ketvirtaisiais </a:t>
            </a:r>
            <a:r>
              <a:rPr lang="lt-LT" dirty="0">
                <a:solidFill>
                  <a:schemeClr val="tx1"/>
                </a:solidFill>
                <a:latin typeface="Times New Roman" pitchFamily="18" charset="0"/>
                <a:cs typeface="Times New Roman" pitchFamily="18" charset="0"/>
              </a:rPr>
              <a:t>metais</a:t>
            </a:r>
            <a:endParaRPr lang="lt-LT" dirty="0">
              <a:solidFill>
                <a:schemeClr val="tx1"/>
              </a:solidFill>
            </a:endParaRPr>
          </a:p>
        </p:txBody>
      </p:sp>
      <p:sp>
        <p:nvSpPr>
          <p:cNvPr id="3" name="Turinio vietos rezervavimo ženklas 2"/>
          <p:cNvSpPr>
            <a:spLocks noGrp="1"/>
          </p:cNvSpPr>
          <p:nvPr>
            <p:ph idx="1"/>
          </p:nvPr>
        </p:nvSpPr>
        <p:spPr/>
        <p:txBody>
          <a:bodyPr>
            <a:noAutofit/>
          </a:bodyPr>
          <a:lstStyle/>
          <a:p>
            <a:pPr algn="just"/>
            <a:r>
              <a:rPr lang="lt-LT" sz="1600" dirty="0">
                <a:latin typeface="Times New Roman" pitchFamily="18" charset="0"/>
                <a:cs typeface="Times New Roman" pitchFamily="18" charset="0"/>
              </a:rPr>
              <a:t>Ketvirtaisiais - penktaisiais gyvenimo metais reikėtų labiau atkreipti dėmesį į daiktų </a:t>
            </a:r>
            <a:r>
              <a:rPr lang="lt-LT" sz="1600" dirty="0" smtClean="0">
                <a:latin typeface="Times New Roman" pitchFamily="18" charset="0"/>
                <a:cs typeface="Times New Roman" pitchFamily="18" charset="0"/>
              </a:rPr>
              <a:t>dydžius. Pagal </a:t>
            </a:r>
            <a:r>
              <a:rPr lang="lt-LT" sz="1600" dirty="0">
                <a:latin typeface="Times New Roman" pitchFamily="18" charset="0"/>
                <a:cs typeface="Times New Roman" pitchFamily="18" charset="0"/>
              </a:rPr>
              <a:t>dydį lyginkime akmenis, gyvūnus, pagal aukštį – medžius, namus, pagal ilgį ir plotį – kaspinus, diržus, </a:t>
            </a:r>
            <a:r>
              <a:rPr lang="lt-LT" sz="1600" dirty="0" smtClean="0">
                <a:latin typeface="Times New Roman" pitchFamily="18" charset="0"/>
                <a:cs typeface="Times New Roman" pitchFamily="18" charset="0"/>
              </a:rPr>
              <a:t>virveles. </a:t>
            </a:r>
            <a:r>
              <a:rPr lang="lt-LT" sz="1600" dirty="0">
                <a:latin typeface="Times New Roman" pitchFamily="18" charset="0"/>
                <a:cs typeface="Times New Roman" pitchFamily="18" charset="0"/>
              </a:rPr>
              <a:t>Palyginimų metu būtina akcentuoti šių savybių nepastovumą. Nė vienas daiktas negali visada būti didesnis arba visada mažesnis. Viskas priklauso nuo to, ką su kuo lygini. Kai lyginame apelsiną su mandarinu, tai apelsinas būna didesnis, bet vos tik tą patį apelsiną imsime lyginti su arbūzu, jis pasidarys mažesnis.</a:t>
            </a:r>
          </a:p>
          <a:p>
            <a:pPr algn="just"/>
            <a:r>
              <a:rPr lang="lt-LT" sz="1600" dirty="0">
                <a:latin typeface="Times New Roman" pitchFamily="18" charset="0"/>
                <a:cs typeface="Times New Roman" pitchFamily="18" charset="0"/>
              </a:rPr>
              <a:t>Šiame amžiuje reikia pradėti lyginti ir daiktų grupes, nustatant, kur daiktų yra daugiau, tačiau jų neperskaičiuojant. Lengviausia pradėti tai daryti lyginant birių medžiagų kiekį, kai jos supiltos į vienodo dydžio indus. </a:t>
            </a:r>
            <a:r>
              <a:rPr lang="lt-LT" sz="1600" dirty="0">
                <a:latin typeface="Times New Roman" pitchFamily="18" charset="0"/>
                <a:cs typeface="Times New Roman" pitchFamily="18" charset="0"/>
              </a:rPr>
              <a:t>Pvz</a:t>
            </a:r>
            <a:r>
              <a:rPr lang="lt-LT" sz="1600" dirty="0">
                <a:latin typeface="Times New Roman" pitchFamily="18" charset="0"/>
                <a:cs typeface="Times New Roman" pitchFamily="18" charset="0"/>
              </a:rPr>
              <a:t>., dviejuose vienoduose stiklainiuose iki pusės turime pripylę: viename – baltų, kitame – raudonų pupelių. Kartu su vaiku nustatome, kad abiejuose stiklainiuose baltų ir raudonų pupelių yra </a:t>
            </a:r>
            <a:r>
              <a:rPr lang="lt-LT" sz="1600" i="1" dirty="0">
                <a:latin typeface="Times New Roman" pitchFamily="18" charset="0"/>
                <a:cs typeface="Times New Roman" pitchFamily="18" charset="0"/>
              </a:rPr>
              <a:t>po lygiai </a:t>
            </a:r>
            <a:r>
              <a:rPr lang="lt-LT" sz="1600" dirty="0">
                <a:latin typeface="Times New Roman" pitchFamily="18" charset="0"/>
                <a:cs typeface="Times New Roman" pitchFamily="18" charset="0"/>
              </a:rPr>
              <a:t>arba </a:t>
            </a:r>
            <a:r>
              <a:rPr lang="lt-LT" sz="1600" i="1" dirty="0">
                <a:latin typeface="Times New Roman" pitchFamily="18" charset="0"/>
                <a:cs typeface="Times New Roman" pitchFamily="18" charset="0"/>
              </a:rPr>
              <a:t>tiek pat.</a:t>
            </a:r>
            <a:r>
              <a:rPr lang="lt-LT" sz="1600" dirty="0">
                <a:latin typeface="Times New Roman" pitchFamily="18" charset="0"/>
                <a:cs typeface="Times New Roman" pitchFamily="18" charset="0"/>
              </a:rPr>
              <a:t> Iš vieno stiklainio nupylę truputį pupelių, įsitikiname, kurių pupelių liko </a:t>
            </a:r>
            <a:r>
              <a:rPr lang="lt-LT" sz="1600" i="1" dirty="0">
                <a:latin typeface="Times New Roman" pitchFamily="18" charset="0"/>
                <a:cs typeface="Times New Roman" pitchFamily="18" charset="0"/>
              </a:rPr>
              <a:t>daugiau</a:t>
            </a:r>
            <a:r>
              <a:rPr lang="lt-LT" sz="1600" dirty="0">
                <a:latin typeface="Times New Roman" pitchFamily="18" charset="0"/>
                <a:cs typeface="Times New Roman" pitchFamily="18" charset="0"/>
              </a:rPr>
              <a:t>, kurių – </a:t>
            </a:r>
            <a:r>
              <a:rPr lang="lt-LT" sz="1600" i="1" dirty="0" smtClean="0">
                <a:latin typeface="Times New Roman" pitchFamily="18" charset="0"/>
                <a:cs typeface="Times New Roman" pitchFamily="18" charset="0"/>
              </a:rPr>
              <a:t>mažiau.</a:t>
            </a:r>
            <a:r>
              <a:rPr lang="lt-LT" sz="1600" dirty="0">
                <a:latin typeface="Times New Roman" pitchFamily="18" charset="0"/>
                <a:cs typeface="Times New Roman" pitchFamily="18" charset="0"/>
              </a:rPr>
              <a:t> P</a:t>
            </a:r>
            <a:r>
              <a:rPr lang="lt-LT" sz="1600" dirty="0" smtClean="0">
                <a:latin typeface="Times New Roman" pitchFamily="18" charset="0"/>
                <a:cs typeface="Times New Roman" pitchFamily="18" charset="0"/>
              </a:rPr>
              <a:t>ravartu </a:t>
            </a:r>
            <a:r>
              <a:rPr lang="lt-LT" sz="1600" dirty="0">
                <a:latin typeface="Times New Roman" pitchFamily="18" charset="0"/>
                <a:cs typeface="Times New Roman" pitchFamily="18" charset="0"/>
              </a:rPr>
              <a:t>parodyti, kad medžiagos kiekis nesikeičia priklausomai nuo indo formos, aukščio, pločio. Jei abiejuose stiklainiuose pupelių kiekis buvo vienodas, tai iš vieno jų perpylus pupeles į aukštą ir siaurą indą pupelių nepasidarys daugiau, nors taip ir gali pasirodyti iš pirmo žvilgsnio. O kad taip nėra, įsitikiname, vėl supylę pupeles į pirmąjį </a:t>
            </a:r>
            <a:r>
              <a:rPr lang="lt-LT" sz="1600" dirty="0" smtClean="0">
                <a:latin typeface="Times New Roman" pitchFamily="18" charset="0"/>
                <a:cs typeface="Times New Roman" pitchFamily="18" charset="0"/>
              </a:rPr>
              <a:t>stiklainį. Tokie </a:t>
            </a:r>
            <a:r>
              <a:rPr lang="lt-LT" sz="1600" dirty="0">
                <a:latin typeface="Times New Roman" pitchFamily="18" charset="0"/>
                <a:cs typeface="Times New Roman" pitchFamily="18" charset="0"/>
              </a:rPr>
              <a:t>žaidimai  padeda  suvokti sąvokų </a:t>
            </a:r>
            <a:r>
              <a:rPr lang="lt-LT" sz="1600" i="1" dirty="0">
                <a:latin typeface="Times New Roman" pitchFamily="18" charset="0"/>
                <a:cs typeface="Times New Roman" pitchFamily="18" charset="0"/>
              </a:rPr>
              <a:t>daugiau, mažiau</a:t>
            </a:r>
            <a:r>
              <a:rPr lang="lt-LT" sz="1600" dirty="0">
                <a:latin typeface="Times New Roman" pitchFamily="18" charset="0"/>
                <a:cs typeface="Times New Roman" pitchFamily="18" charset="0"/>
              </a:rPr>
              <a:t> reliatyvumą ir ateityje išvengti problemų mokantis </a:t>
            </a:r>
            <a:r>
              <a:rPr lang="lt-LT" sz="1600" dirty="0" smtClean="0">
                <a:latin typeface="Times New Roman" pitchFamily="18" charset="0"/>
                <a:cs typeface="Times New Roman" pitchFamily="18" charset="0"/>
              </a:rPr>
              <a:t>matematikos.</a:t>
            </a:r>
          </a:p>
          <a:p>
            <a:pPr algn="just"/>
            <a:r>
              <a:rPr lang="lt-LT" sz="1600" dirty="0" smtClean="0">
                <a:latin typeface="Times New Roman" pitchFamily="18" charset="0"/>
                <a:cs typeface="Times New Roman" pitchFamily="18" charset="0"/>
              </a:rPr>
              <a:t>Stebėdami </a:t>
            </a:r>
            <a:r>
              <a:rPr lang="lt-LT" sz="1600" dirty="0">
                <a:latin typeface="Times New Roman" pitchFamily="18" charset="0"/>
                <a:cs typeface="Times New Roman" pitchFamily="18" charset="0"/>
              </a:rPr>
              <a:t>gamtą patys vartokime ir skatinkime vaikus vartoti įvairius prielinksnius, </a:t>
            </a:r>
            <a:r>
              <a:rPr lang="lt-LT" sz="1600" dirty="0">
                <a:latin typeface="Times New Roman" pitchFamily="18" charset="0"/>
                <a:cs typeface="Times New Roman" pitchFamily="18" charset="0"/>
              </a:rPr>
              <a:t>pvz</a:t>
            </a:r>
            <a:r>
              <a:rPr lang="lt-LT" sz="1600" dirty="0">
                <a:latin typeface="Times New Roman" pitchFamily="18" charset="0"/>
                <a:cs typeface="Times New Roman" pitchFamily="18" charset="0"/>
              </a:rPr>
              <a:t>.: voveraitė liuoksi </a:t>
            </a:r>
            <a:r>
              <a:rPr lang="lt-LT" sz="1600" i="1" dirty="0">
                <a:latin typeface="Times New Roman" pitchFamily="18" charset="0"/>
                <a:cs typeface="Times New Roman" pitchFamily="18" charset="0"/>
              </a:rPr>
              <a:t>nuo </a:t>
            </a:r>
            <a:r>
              <a:rPr lang="lt-LT" sz="1600" dirty="0">
                <a:latin typeface="Times New Roman" pitchFamily="18" charset="0"/>
                <a:cs typeface="Times New Roman" pitchFamily="18" charset="0"/>
              </a:rPr>
              <a:t>šakos </a:t>
            </a:r>
            <a:r>
              <a:rPr lang="lt-LT" sz="1600" i="1" dirty="0">
                <a:latin typeface="Times New Roman" pitchFamily="18" charset="0"/>
                <a:cs typeface="Times New Roman" pitchFamily="18" charset="0"/>
              </a:rPr>
              <a:t>ant </a:t>
            </a:r>
            <a:r>
              <a:rPr lang="lt-LT" sz="1600" dirty="0">
                <a:latin typeface="Times New Roman" pitchFamily="18" charset="0"/>
                <a:cs typeface="Times New Roman" pitchFamily="18" charset="0"/>
              </a:rPr>
              <a:t>šakos. Skruzdėlė tempia spyglį </a:t>
            </a:r>
            <a:r>
              <a:rPr lang="lt-LT" sz="1600" i="1" dirty="0">
                <a:latin typeface="Times New Roman" pitchFamily="18" charset="0"/>
                <a:cs typeface="Times New Roman" pitchFamily="18" charset="0"/>
              </a:rPr>
              <a:t>į</a:t>
            </a:r>
            <a:r>
              <a:rPr lang="lt-LT" sz="1600" dirty="0">
                <a:latin typeface="Times New Roman" pitchFamily="18" charset="0"/>
                <a:cs typeface="Times New Roman" pitchFamily="18" charset="0"/>
              </a:rPr>
              <a:t> </a:t>
            </a:r>
            <a:r>
              <a:rPr lang="lt-LT" sz="1600" dirty="0" smtClean="0">
                <a:latin typeface="Times New Roman" pitchFamily="18" charset="0"/>
                <a:cs typeface="Times New Roman" pitchFamily="18" charset="0"/>
              </a:rPr>
              <a:t>skruzdėlyną ir </a:t>
            </a:r>
            <a:r>
              <a:rPr lang="lt-LT" sz="1600" dirty="0" smtClean="0">
                <a:latin typeface="Times New Roman" pitchFamily="18" charset="0"/>
                <a:cs typeface="Times New Roman" pitchFamily="18" charset="0"/>
              </a:rPr>
              <a:t>pan</a:t>
            </a:r>
            <a:r>
              <a:rPr lang="lt-LT" sz="1600" dirty="0" smtClean="0">
                <a:latin typeface="Times New Roman" pitchFamily="18" charset="0"/>
                <a:cs typeface="Times New Roman" pitchFamily="18" charset="0"/>
              </a:rPr>
              <a:t>. Galima </a:t>
            </a:r>
            <a:r>
              <a:rPr lang="lt-LT" sz="1600" dirty="0">
                <a:latin typeface="Times New Roman" pitchFamily="18" charset="0"/>
                <a:cs typeface="Times New Roman" pitchFamily="18" charset="0"/>
              </a:rPr>
              <a:t>žaisti žaidimą, kurio metu vienas slepia, o kitas ieško įvairų daiktų, paslėptų dėžutėje, </a:t>
            </a:r>
            <a:r>
              <a:rPr lang="lt-LT" sz="1600" i="1" dirty="0">
                <a:latin typeface="Times New Roman" pitchFamily="18" charset="0"/>
                <a:cs typeface="Times New Roman" pitchFamily="18" charset="0"/>
              </a:rPr>
              <a:t>po </a:t>
            </a:r>
            <a:r>
              <a:rPr lang="lt-LT" sz="1600" dirty="0">
                <a:latin typeface="Times New Roman" pitchFamily="18" charset="0"/>
                <a:cs typeface="Times New Roman" pitchFamily="18" charset="0"/>
              </a:rPr>
              <a:t>knyga, </a:t>
            </a:r>
            <a:r>
              <a:rPr lang="lt-LT" sz="1600" i="1" dirty="0">
                <a:latin typeface="Times New Roman" pitchFamily="18" charset="0"/>
                <a:cs typeface="Times New Roman" pitchFamily="18" charset="0"/>
              </a:rPr>
              <a:t>tarp</a:t>
            </a:r>
            <a:r>
              <a:rPr lang="lt-LT" sz="1600" dirty="0">
                <a:latin typeface="Times New Roman" pitchFamily="18" charset="0"/>
                <a:cs typeface="Times New Roman" pitchFamily="18" charset="0"/>
              </a:rPr>
              <a:t> knygos lapų, </a:t>
            </a:r>
            <a:r>
              <a:rPr lang="lt-LT" sz="1600" i="1" dirty="0">
                <a:latin typeface="Times New Roman" pitchFamily="18" charset="0"/>
                <a:cs typeface="Times New Roman" pitchFamily="18" charset="0"/>
              </a:rPr>
              <a:t>už </a:t>
            </a:r>
            <a:r>
              <a:rPr lang="lt-LT" sz="1600" dirty="0" smtClean="0">
                <a:latin typeface="Times New Roman" pitchFamily="18" charset="0"/>
                <a:cs typeface="Times New Roman" pitchFamily="18" charset="0"/>
              </a:rPr>
              <a:t>namelio ir </a:t>
            </a:r>
            <a:r>
              <a:rPr lang="lt-LT" sz="1600" dirty="0">
                <a:latin typeface="Times New Roman" pitchFamily="18" charset="0"/>
                <a:cs typeface="Times New Roman" pitchFamily="18" charset="0"/>
              </a:rPr>
              <a:t>pan</a:t>
            </a:r>
            <a:r>
              <a:rPr lang="lt-LT" sz="1600" dirty="0">
                <a:latin typeface="Times New Roman" pitchFamily="18" charset="0"/>
                <a:cs typeface="Times New Roman" pitchFamily="18" charset="0"/>
              </a:rPr>
              <a:t>. Tokie kalbiniai žaidimai su prielinksniais ne tik lavina kalbą, bet taip pat gerina regimojo ir erdvinio suvokimo </a:t>
            </a:r>
            <a:r>
              <a:rPr lang="lt-LT" sz="1600" dirty="0" smtClean="0">
                <a:latin typeface="Times New Roman" pitchFamily="18" charset="0"/>
                <a:cs typeface="Times New Roman" pitchFamily="18" charset="0"/>
              </a:rPr>
              <a:t>kokybę.</a:t>
            </a:r>
            <a:endParaRPr lang="lt-LT" sz="1600" dirty="0">
              <a:latin typeface="Times New Roman" pitchFamily="18" charset="0"/>
              <a:cs typeface="Times New Roman" pitchFamily="18" charset="0"/>
            </a:endParaRPr>
          </a:p>
        </p:txBody>
      </p:sp>
    </p:spTree>
    <p:extLst>
      <p:ext uri="{BB962C8B-B14F-4D97-AF65-F5344CB8AC3E}">
        <p14:creationId xmlns:p14="http://schemas.microsoft.com/office/powerpoint/2010/main" val="2874892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213658" y="286603"/>
            <a:ext cx="9942022" cy="1043433"/>
          </a:xfrm>
        </p:spPr>
        <p:txBody>
          <a:bodyPr/>
          <a:lstStyle/>
          <a:p>
            <a:pPr algn="ctr"/>
            <a:r>
              <a:rPr lang="en-US" dirty="0">
                <a:solidFill>
                  <a:schemeClr val="tx1"/>
                </a:solidFill>
                <a:latin typeface="Times New Roman" pitchFamily="18" charset="0"/>
                <a:cs typeface="Times New Roman" pitchFamily="18" charset="0"/>
              </a:rPr>
              <a:t>Penktieji</a:t>
            </a: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metai</a:t>
            </a:r>
            <a:r>
              <a:rPr lang="lt-LT" dirty="0" smtClean="0">
                <a:solidFill>
                  <a:schemeClr val="tx1"/>
                </a:solidFill>
                <a:latin typeface="Times New Roman" pitchFamily="18" charset="0"/>
                <a:cs typeface="Times New Roman" pitchFamily="18" charset="0"/>
              </a:rPr>
              <a:t> (48-60 </a:t>
            </a:r>
            <a:r>
              <a:rPr lang="lt-LT" dirty="0" smtClean="0">
                <a:solidFill>
                  <a:schemeClr val="tx1"/>
                </a:solidFill>
                <a:latin typeface="Times New Roman" pitchFamily="18" charset="0"/>
                <a:cs typeface="Times New Roman" pitchFamily="18" charset="0"/>
              </a:rPr>
              <a:t>mėn</a:t>
            </a:r>
            <a:r>
              <a:rPr lang="lt-LT"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Autofit/>
          </a:bodyPr>
          <a:lstStyle/>
          <a:p>
            <a:pPr algn="just"/>
            <a:r>
              <a:rPr lang="lt-LT" sz="1600" dirty="0" smtClean="0">
                <a:latin typeface="Times New Roman" pitchFamily="18" charset="0"/>
                <a:cs typeface="Times New Roman" pitchFamily="18" charset="0"/>
              </a:rPr>
              <a:t>Dauguma gerai taria garsus, sugeba ištarti įvairaus sunkumo žodžius, tačiau kai kurių vaikų fiziologinis šveplavimas tęsiasi ir penktaisiais metais. Iki 4,5-5,5 metų daugelis vaikų nemoka kaitalioti priebalsių t, d, ištarti sunkesnių garsų š, ž, č, </a:t>
            </a:r>
            <a:r>
              <a:rPr lang="lt-LT" sz="1600" dirty="0" smtClean="0">
                <a:latin typeface="Times New Roman" pitchFamily="18" charset="0"/>
                <a:cs typeface="Times New Roman" pitchFamily="18" charset="0"/>
              </a:rPr>
              <a:t>dž</a:t>
            </a:r>
            <a:r>
              <a:rPr lang="lt-LT" sz="1600" dirty="0" smtClean="0">
                <a:latin typeface="Times New Roman" pitchFamily="18" charset="0"/>
                <a:cs typeface="Times New Roman" pitchFamily="18" charset="0"/>
              </a:rPr>
              <a:t>, r ir juos keičia paprastesniais (s, z, c, </a:t>
            </a:r>
            <a:r>
              <a:rPr lang="lt-LT" sz="1600" dirty="0" smtClean="0">
                <a:latin typeface="Times New Roman" pitchFamily="18" charset="0"/>
                <a:cs typeface="Times New Roman" pitchFamily="18" charset="0"/>
              </a:rPr>
              <a:t>dz</a:t>
            </a:r>
            <a:r>
              <a:rPr lang="lt-LT" sz="1600" dirty="0" smtClean="0">
                <a:latin typeface="Times New Roman" pitchFamily="18" charset="0"/>
                <a:cs typeface="Times New Roman" pitchFamily="18" charset="0"/>
              </a:rPr>
              <a:t>, l arba j). Tai vadinama fiziologiniu šveplavimu, kuris lavėjant </a:t>
            </a:r>
            <a:r>
              <a:rPr lang="lt-LT" sz="1600" dirty="0" smtClean="0">
                <a:latin typeface="Times New Roman" pitchFamily="18" charset="0"/>
                <a:cs typeface="Times New Roman" pitchFamily="18" charset="0"/>
              </a:rPr>
              <a:t>artikuliaciniam</a:t>
            </a:r>
            <a:r>
              <a:rPr lang="lt-LT" sz="1600" dirty="0" smtClean="0">
                <a:latin typeface="Times New Roman" pitchFamily="18" charset="0"/>
                <a:cs typeface="Times New Roman" pitchFamily="18" charset="0"/>
              </a:rPr>
              <a:t> aparatui gali būti ,,išaugamas“ savaime (iki ~5 metų). </a:t>
            </a:r>
          </a:p>
          <a:p>
            <a:pPr algn="just"/>
            <a:r>
              <a:rPr lang="lt-LT" sz="1600" dirty="0" smtClean="0">
                <a:latin typeface="Times New Roman" pitchFamily="18" charset="0"/>
                <a:cs typeface="Times New Roman" pitchFamily="18" charset="0"/>
              </a:rPr>
              <a:t>Šio amžiaus vaikai kalboje vis daugiau vartoja būdvardžių, dalyvių. Dažnai mini spalvą, dydį. </a:t>
            </a:r>
          </a:p>
          <a:p>
            <a:pPr algn="just"/>
            <a:r>
              <a:rPr lang="lt-LT" sz="1600" dirty="0" smtClean="0">
                <a:latin typeface="Times New Roman" pitchFamily="18" charset="0"/>
                <a:cs typeface="Times New Roman" pitchFamily="18" charset="0"/>
              </a:rPr>
              <a:t>Daugėja žodžių sakiniuose. Vartojamų žodžių reikšmės gana tikslios, bet dar nesupranta daugelio žodžių perkeltinės reikšmės. Tęsiasi žodžių kūrybos periodas. Toliau turtėja žodynas.</a:t>
            </a:r>
          </a:p>
          <a:p>
            <a:pPr algn="just"/>
            <a:r>
              <a:rPr lang="lt-LT" sz="1600" dirty="0" smtClean="0">
                <a:latin typeface="Times New Roman" pitchFamily="18" charset="0"/>
                <a:cs typeface="Times New Roman" pitchFamily="18" charset="0"/>
              </a:rPr>
              <a:t>Penktaisiais metais vaikai kalba gramatiškai gana taisyklingai. Sakinius ilgina, gausiau vartojami pažyminiai ir aplinkybės, vienarūšės sakinio dalys. Pasirodo sakinių su vienarūšėmis aplinkybėmis, įterptiniais žodžiais. Sudėtiniame sakinyje gali būti iki 12-15 žodžių, dėl to ne visada gera žodžių tvarka, daugėja gramatinių klaidų, praleidžiami žodžiai. Vaikai nori perteikti daugiau informacijos, tačiau nesugeba tinkamai sudaryti ilgų sakinių ir net jų ištarti. Sudėtiniai sakiniai būna su jungtukais arba be jų. Sakinių jungimas jungtukais gerėja. </a:t>
            </a:r>
          </a:p>
          <a:p>
            <a:pPr algn="just"/>
            <a:r>
              <a:rPr lang="lt-LT" sz="1600" dirty="0" smtClean="0">
                <a:latin typeface="Times New Roman" pitchFamily="18" charset="0"/>
                <a:cs typeface="Times New Roman" pitchFamily="18" charset="0"/>
              </a:rPr>
              <a:t>Plėtojasi rišlioji kalba. Vaikai daugiausiai bendrauja dialogais, tačiau vis dažniau vartoja </a:t>
            </a:r>
            <a:r>
              <a:rPr lang="lt-LT" sz="1600" dirty="0" smtClean="0">
                <a:latin typeface="Times New Roman" pitchFamily="18" charset="0"/>
                <a:cs typeface="Times New Roman" pitchFamily="18" charset="0"/>
              </a:rPr>
              <a:t>monologinę</a:t>
            </a:r>
            <a:r>
              <a:rPr lang="lt-LT" sz="1600" dirty="0" smtClean="0">
                <a:latin typeface="Times New Roman" pitchFamily="18" charset="0"/>
                <a:cs typeface="Times New Roman" pitchFamily="18" charset="0"/>
              </a:rPr>
              <a:t> kalbą. Penkiamečių   pasakojimai   nėra  pakankamai  rišlūs,   nuoseklūs  ar logiški.  Monologai dažnai būna be pradžios ir pabaigos.  Pasakojama  nenuosekliai, dažnai šokinėjama nuo vieno įvykio prie kito, keičiami ir painiojami erdvės ir laiko vaizdiniai, nenurodo veiksmo vietos ir laiko, o klausytojo klausimai dažnai sukelia jų nepasitenkinimą. Vaikai labai vaizdingai pasakoja pasakas ir pagal paveikslėlius, daug </a:t>
            </a:r>
            <a:r>
              <a:rPr lang="lt-LT" sz="1600" dirty="0" smtClean="0">
                <a:latin typeface="Times New Roman" pitchFamily="18" charset="0"/>
                <a:cs typeface="Times New Roman" pitchFamily="18" charset="0"/>
              </a:rPr>
              <a:t>gestikuluoja</a:t>
            </a:r>
            <a:r>
              <a:rPr lang="lt-LT" sz="1600" dirty="0" smtClean="0">
                <a:latin typeface="Times New Roman" pitchFamily="18" charset="0"/>
                <a:cs typeface="Times New Roman" pitchFamily="18" charset="0"/>
              </a:rPr>
              <a:t>.</a:t>
            </a:r>
          </a:p>
          <a:p>
            <a:pPr algn="just"/>
            <a:r>
              <a:rPr lang="lt-LT" sz="1600" dirty="0" smtClean="0">
                <a:latin typeface="Times New Roman" pitchFamily="18" charset="0"/>
                <a:cs typeface="Times New Roman" pitchFamily="18" charset="0"/>
              </a:rPr>
              <a:t>Daug kalba apie knygutes, jas mėgsta vartyti, klausytis skaitymo.  Noriai mokosi eilėraštukų, skaičiuočių, eiliuotų mįslių, ypač tokių, kurios lengvai rimuojasi ir jas nesunku įsiminti. </a:t>
            </a:r>
            <a:endParaRPr lang="lt-LT" sz="1600" dirty="0">
              <a:latin typeface="Times New Roman" pitchFamily="18" charset="0"/>
              <a:cs typeface="Times New Roman" pitchFamily="18" charset="0"/>
            </a:endParaRPr>
          </a:p>
        </p:txBody>
      </p:sp>
    </p:spTree>
    <p:extLst>
      <p:ext uri="{BB962C8B-B14F-4D97-AF65-F5344CB8AC3E}">
        <p14:creationId xmlns:p14="http://schemas.microsoft.com/office/powerpoint/2010/main" val="1201140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latin typeface="Times New Roman" pitchFamily="18" charset="0"/>
                <a:cs typeface="Times New Roman" pitchFamily="18" charset="0"/>
              </a:rPr>
              <a:t>Vertėtų atkreipti dėmesį jei...</a:t>
            </a:r>
            <a:endParaRPr lang="lt-LT" dirty="0">
              <a:solidFill>
                <a:schemeClr val="tx1"/>
              </a:solidFill>
            </a:endParaRPr>
          </a:p>
        </p:txBody>
      </p:sp>
      <p:sp>
        <p:nvSpPr>
          <p:cNvPr id="3" name="Turinio vietos rezervavimo ženklas 2"/>
          <p:cNvSpPr>
            <a:spLocks noGrp="1"/>
          </p:cNvSpPr>
          <p:nvPr>
            <p:ph idx="1"/>
          </p:nvPr>
        </p:nvSpPr>
        <p:spPr/>
        <p:txBody>
          <a:bodyPr>
            <a:normAutofit fontScale="92500" lnSpcReduction="20000"/>
          </a:bodyPr>
          <a:lstStyle/>
          <a:p>
            <a:pPr algn="just" fontAlgn="base"/>
            <a:r>
              <a:rPr lang="lt-LT" dirty="0">
                <a:latin typeface="Times New Roman" pitchFamily="18" charset="0"/>
                <a:cs typeface="Times New Roman" pitchFamily="18" charset="0"/>
              </a:rPr>
              <a:t>V</a:t>
            </a:r>
            <a:r>
              <a:rPr lang="lt-LT" dirty="0" smtClean="0">
                <a:latin typeface="Times New Roman" pitchFamily="18" charset="0"/>
                <a:cs typeface="Times New Roman" pitchFamily="18" charset="0"/>
              </a:rPr>
              <a:t>aikas </a:t>
            </a:r>
            <a:r>
              <a:rPr lang="lt-LT" dirty="0">
                <a:latin typeface="Times New Roman" pitchFamily="18" charset="0"/>
                <a:cs typeface="Times New Roman" pitchFamily="18" charset="0"/>
              </a:rPr>
              <a:t>vengia kartoti 2-3-4 skiemenų žodžius.</a:t>
            </a:r>
          </a:p>
          <a:p>
            <a:pPr algn="just" fontAlgn="base"/>
            <a:r>
              <a:rPr lang="lt-LT" dirty="0">
                <a:latin typeface="Times New Roman" pitchFamily="18" charset="0"/>
                <a:cs typeface="Times New Roman" pitchFamily="18" charset="0"/>
              </a:rPr>
              <a:t>N</a:t>
            </a:r>
            <a:r>
              <a:rPr lang="lt-LT" dirty="0" smtClean="0">
                <a:latin typeface="Times New Roman" pitchFamily="18" charset="0"/>
                <a:cs typeface="Times New Roman" pitchFamily="18" charset="0"/>
              </a:rPr>
              <a:t>etaisyklingai </a:t>
            </a:r>
            <a:r>
              <a:rPr lang="lt-LT" dirty="0">
                <a:latin typeface="Times New Roman" pitchFamily="18" charset="0"/>
                <a:cs typeface="Times New Roman" pitchFamily="18" charset="0"/>
              </a:rPr>
              <a:t>taria daugelį kalbos garsų ir vaiko nesupranta jo bendraamžiai ar svetimi suaugusieji.</a:t>
            </a:r>
          </a:p>
          <a:p>
            <a:pPr algn="just" fontAlgn="base"/>
            <a:r>
              <a:rPr lang="lt-LT" dirty="0">
                <a:latin typeface="Times New Roman" pitchFamily="18" charset="0"/>
                <a:cs typeface="Times New Roman" pitchFamily="18" charset="0"/>
              </a:rPr>
              <a:t>V</a:t>
            </a:r>
            <a:r>
              <a:rPr lang="lt-LT" dirty="0" smtClean="0">
                <a:latin typeface="Times New Roman" pitchFamily="18" charset="0"/>
                <a:cs typeface="Times New Roman" pitchFamily="18" charset="0"/>
              </a:rPr>
              <a:t>aikas </a:t>
            </a:r>
            <a:r>
              <a:rPr lang="lt-LT" dirty="0">
                <a:latin typeface="Times New Roman" pitchFamily="18" charset="0"/>
                <a:cs typeface="Times New Roman" pitchFamily="18" charset="0"/>
              </a:rPr>
              <a:t>kalba gramatiškai netaisyklingais sakiniais arba spontaninėje kalboje dominuoja chaotiška žodžių seka.</a:t>
            </a:r>
          </a:p>
          <a:p>
            <a:pPr algn="just" fontAlgn="base"/>
            <a:r>
              <a:rPr lang="lt-LT" dirty="0">
                <a:latin typeface="Times New Roman" pitchFamily="18" charset="0"/>
                <a:cs typeface="Times New Roman" pitchFamily="18" charset="0"/>
              </a:rPr>
              <a:t>N</a:t>
            </a:r>
            <a:r>
              <a:rPr lang="lt-LT" dirty="0" smtClean="0">
                <a:latin typeface="Times New Roman" pitchFamily="18" charset="0"/>
                <a:cs typeface="Times New Roman" pitchFamily="18" charset="0"/>
              </a:rPr>
              <a:t>egeba </a:t>
            </a:r>
            <a:r>
              <a:rPr lang="lt-LT" dirty="0">
                <a:latin typeface="Times New Roman" pitchFamily="18" charset="0"/>
                <a:cs typeface="Times New Roman" pitchFamily="18" charset="0"/>
              </a:rPr>
              <a:t>dalyvauti pokalbyje, neinicijuoja jo ir jei sunku suformuluoti atsakymą ne iš artimos aplinkos, o iš to, ką matė, jautė, patyrė anksčiau (kelionėje, draugo šventėje).</a:t>
            </a:r>
          </a:p>
          <a:p>
            <a:pPr algn="just" fontAlgn="base"/>
            <a:r>
              <a:rPr lang="lt-LT" dirty="0">
                <a:latin typeface="Times New Roman" pitchFamily="18" charset="0"/>
                <a:cs typeface="Times New Roman" pitchFamily="18" charset="0"/>
              </a:rPr>
              <a:t>I</a:t>
            </a:r>
            <a:r>
              <a:rPr lang="lt-LT" dirty="0" smtClean="0">
                <a:latin typeface="Times New Roman" pitchFamily="18" charset="0"/>
                <a:cs typeface="Times New Roman" pitchFamily="18" charset="0"/>
              </a:rPr>
              <a:t>tin </a:t>
            </a:r>
            <a:r>
              <a:rPr lang="lt-LT" dirty="0">
                <a:latin typeface="Times New Roman" pitchFamily="18" charset="0"/>
                <a:cs typeface="Times New Roman" pitchFamily="18" charset="0"/>
              </a:rPr>
              <a:t>lėtai kaupiasi žodynas ir vaikas vengia aktyviai juo naudotis (susidraugaujant, susipažįstant, mokantis ir kuriant).</a:t>
            </a:r>
          </a:p>
          <a:p>
            <a:pPr algn="just" fontAlgn="base"/>
            <a:r>
              <a:rPr lang="lt-LT" dirty="0">
                <a:latin typeface="Times New Roman" pitchFamily="18" charset="0"/>
                <a:cs typeface="Times New Roman" pitchFamily="18" charset="0"/>
              </a:rPr>
              <a:t>N</a:t>
            </a:r>
            <a:r>
              <a:rPr lang="lt-LT" dirty="0" smtClean="0">
                <a:latin typeface="Times New Roman" pitchFamily="18" charset="0"/>
                <a:cs typeface="Times New Roman" pitchFamily="18" charset="0"/>
              </a:rPr>
              <a:t>etobulėja </a:t>
            </a:r>
            <a:r>
              <a:rPr lang="lt-LT" dirty="0">
                <a:latin typeface="Times New Roman" pitchFamily="18" charset="0"/>
                <a:cs typeface="Times New Roman" pitchFamily="18" charset="0"/>
              </a:rPr>
              <a:t>rišlioji kalba. Jei nevartoja išplėstinių sakinių ir jų nejungia plėtojant mintį.</a:t>
            </a:r>
          </a:p>
          <a:p>
            <a:pPr algn="just" fontAlgn="base"/>
            <a:r>
              <a:rPr lang="lt-LT" dirty="0">
                <a:latin typeface="Times New Roman" pitchFamily="18" charset="0"/>
                <a:cs typeface="Times New Roman" pitchFamily="18" charset="0"/>
              </a:rPr>
              <a:t>P</a:t>
            </a:r>
            <a:r>
              <a:rPr lang="lt-LT" dirty="0" smtClean="0">
                <a:latin typeface="Times New Roman" pitchFamily="18" charset="0"/>
                <a:cs typeface="Times New Roman" pitchFamily="18" charset="0"/>
              </a:rPr>
              <a:t>asakojime </a:t>
            </a:r>
            <a:r>
              <a:rPr lang="lt-LT" dirty="0">
                <a:latin typeface="Times New Roman" pitchFamily="18" charset="0"/>
                <a:cs typeface="Times New Roman" pitchFamily="18" charset="0"/>
              </a:rPr>
              <a:t>dominuoja fantazija ir stinga pasakojimo </a:t>
            </a:r>
            <a:r>
              <a:rPr lang="lt-LT" dirty="0" smtClean="0">
                <a:latin typeface="Times New Roman" pitchFamily="18" charset="0"/>
                <a:cs typeface="Times New Roman" pitchFamily="18" charset="0"/>
              </a:rPr>
              <a:t>pradžios/pabaigos</a:t>
            </a:r>
            <a:r>
              <a:rPr lang="lt-LT" dirty="0">
                <a:latin typeface="Times New Roman" pitchFamily="18" charset="0"/>
                <a:cs typeface="Times New Roman" pitchFamily="18" charset="0"/>
              </a:rPr>
              <a:t>.</a:t>
            </a:r>
          </a:p>
          <a:p>
            <a:pPr algn="just" fontAlgn="base"/>
            <a:r>
              <a:rPr lang="lt-LT" dirty="0">
                <a:latin typeface="Times New Roman" pitchFamily="18" charset="0"/>
                <a:cs typeface="Times New Roman" pitchFamily="18" charset="0"/>
              </a:rPr>
              <a:t>N</a:t>
            </a:r>
            <a:r>
              <a:rPr lang="lt-LT" dirty="0" smtClean="0">
                <a:latin typeface="Times New Roman" pitchFamily="18" charset="0"/>
                <a:cs typeface="Times New Roman" pitchFamily="18" charset="0"/>
              </a:rPr>
              <a:t>egeba </a:t>
            </a:r>
            <a:r>
              <a:rPr lang="lt-LT" dirty="0">
                <a:latin typeface="Times New Roman" pitchFamily="18" charset="0"/>
                <a:cs typeface="Times New Roman" pitchFamily="18" charset="0"/>
              </a:rPr>
              <a:t>išklausyti skaitomos pasakos, nedalyvauja jos aptarime ar neprisimena.</a:t>
            </a:r>
          </a:p>
          <a:p>
            <a:pPr algn="just" fontAlgn="base"/>
            <a:r>
              <a:rPr lang="lt-LT" dirty="0">
                <a:latin typeface="Times New Roman" pitchFamily="18" charset="0"/>
                <a:cs typeface="Times New Roman" pitchFamily="18" charset="0"/>
              </a:rPr>
              <a:t>S</a:t>
            </a:r>
            <a:r>
              <a:rPr lang="lt-LT" dirty="0" smtClean="0">
                <a:latin typeface="Times New Roman" pitchFamily="18" charset="0"/>
                <a:cs typeface="Times New Roman" pitchFamily="18" charset="0"/>
              </a:rPr>
              <a:t>tebimi </a:t>
            </a:r>
            <a:r>
              <a:rPr lang="lt-LT" dirty="0">
                <a:latin typeface="Times New Roman" pitchFamily="18" charset="0"/>
                <a:cs typeface="Times New Roman" pitchFamily="18" charset="0"/>
              </a:rPr>
              <a:t>sunkumai įsimenant eilėraščius, skaičiuotes, ritminius elementus ir </a:t>
            </a:r>
            <a:r>
              <a:rPr lang="lt-LT" dirty="0">
                <a:latin typeface="Times New Roman" pitchFamily="18" charset="0"/>
                <a:cs typeface="Times New Roman" pitchFamily="18" charset="0"/>
              </a:rPr>
              <a:t>pan</a:t>
            </a:r>
            <a:r>
              <a:rPr lang="lt-LT" dirty="0">
                <a:latin typeface="Times New Roman" pitchFamily="18" charset="0"/>
                <a:cs typeface="Times New Roman" pitchFamily="18" charset="0"/>
              </a:rPr>
              <a:t>.</a:t>
            </a:r>
          </a:p>
          <a:p>
            <a:pPr algn="just" fontAlgn="base"/>
            <a:r>
              <a:rPr lang="lt-LT" dirty="0">
                <a:latin typeface="Times New Roman" pitchFamily="18" charset="0"/>
                <a:cs typeface="Times New Roman" pitchFamily="18" charset="0"/>
              </a:rPr>
              <a:t>L</a:t>
            </a:r>
            <a:r>
              <a:rPr lang="lt-LT" dirty="0" smtClean="0">
                <a:latin typeface="Times New Roman" pitchFamily="18" charset="0"/>
                <a:cs typeface="Times New Roman" pitchFamily="18" charset="0"/>
              </a:rPr>
              <a:t>abiau </a:t>
            </a:r>
            <a:r>
              <a:rPr lang="lt-LT" dirty="0">
                <a:latin typeface="Times New Roman" pitchFamily="18" charset="0"/>
                <a:cs typeface="Times New Roman" pitchFamily="18" charset="0"/>
              </a:rPr>
              <a:t>siekia bendrauti jam patinkančiomis temomis, </a:t>
            </a:r>
            <a:r>
              <a:rPr lang="lt-LT" dirty="0" smtClean="0">
                <a:latin typeface="Times New Roman" pitchFamily="18" charset="0"/>
                <a:cs typeface="Times New Roman" pitchFamily="18" charset="0"/>
              </a:rPr>
              <a:t>o </a:t>
            </a:r>
            <a:r>
              <a:rPr lang="lt-LT" dirty="0">
                <a:latin typeface="Times New Roman" pitchFamily="18" charset="0"/>
                <a:cs typeface="Times New Roman" pitchFamily="18" charset="0"/>
              </a:rPr>
              <a:t>pasiūlyta tema nesudomina.</a:t>
            </a:r>
          </a:p>
          <a:p>
            <a:pPr algn="just" fontAlgn="base"/>
            <a:r>
              <a:rPr lang="lt-LT" dirty="0">
                <a:latin typeface="Times New Roman" pitchFamily="18" charset="0"/>
                <a:cs typeface="Times New Roman" pitchFamily="18" charset="0"/>
              </a:rPr>
              <a:t>V</a:t>
            </a:r>
            <a:r>
              <a:rPr lang="lt-LT" dirty="0" smtClean="0">
                <a:latin typeface="Times New Roman" pitchFamily="18" charset="0"/>
                <a:cs typeface="Times New Roman" pitchFamily="18" charset="0"/>
              </a:rPr>
              <a:t>engia </a:t>
            </a:r>
            <a:r>
              <a:rPr lang="lt-LT" dirty="0">
                <a:latin typeface="Times New Roman" pitchFamily="18" charset="0"/>
                <a:cs typeface="Times New Roman" pitchFamily="18" charset="0"/>
              </a:rPr>
              <a:t>naudotis kalba komunikuojant su bendraamžiais</a:t>
            </a:r>
            <a:r>
              <a:rPr lang="lt-LT"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val="2853117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solidFill>
                  <a:schemeClr val="tx1"/>
                </a:solidFill>
                <a:latin typeface="Times New Roman" pitchFamily="18" charset="0"/>
                <a:cs typeface="Times New Roman" pitchFamily="18" charset="0"/>
              </a:rPr>
              <a:t>Kalbos ugdymas </a:t>
            </a:r>
            <a:r>
              <a:rPr lang="lt-LT" dirty="0" smtClean="0">
                <a:solidFill>
                  <a:schemeClr val="tx1"/>
                </a:solidFill>
                <a:latin typeface="Times New Roman" pitchFamily="18" charset="0"/>
                <a:cs typeface="Times New Roman" pitchFamily="18" charset="0"/>
              </a:rPr>
              <a:t>penktaisiais </a:t>
            </a:r>
            <a:r>
              <a:rPr lang="lt-LT" dirty="0">
                <a:solidFill>
                  <a:schemeClr val="tx1"/>
                </a:solidFill>
                <a:latin typeface="Times New Roman" pitchFamily="18" charset="0"/>
                <a:cs typeface="Times New Roman" pitchFamily="18" charset="0"/>
              </a:rPr>
              <a:t>metais</a:t>
            </a:r>
            <a:endParaRPr lang="lt-LT" dirty="0"/>
          </a:p>
        </p:txBody>
      </p:sp>
      <p:sp>
        <p:nvSpPr>
          <p:cNvPr id="3" name="Turinio vietos rezervavimo ženklas 2"/>
          <p:cNvSpPr>
            <a:spLocks noGrp="1"/>
          </p:cNvSpPr>
          <p:nvPr>
            <p:ph idx="1"/>
          </p:nvPr>
        </p:nvSpPr>
        <p:spPr/>
        <p:txBody>
          <a:bodyPr>
            <a:normAutofit fontScale="92500" lnSpcReduction="20000"/>
          </a:bodyPr>
          <a:lstStyle/>
          <a:p>
            <a:pPr algn="just"/>
            <a:r>
              <a:rPr lang="lt-LT" sz="2400" dirty="0">
                <a:latin typeface="Times New Roman" pitchFamily="18" charset="0"/>
                <a:cs typeface="Times New Roman" pitchFamily="18" charset="0"/>
              </a:rPr>
              <a:t>Penktaisiais gyvenimo metais vaikai jau pajėgūs atrasti žodžių darybos įdomybes. Mokykimės daiktus sumažinti ar meiliai pavadinti, panaudoję stebuklingas žodžio daleles, </a:t>
            </a:r>
            <a:r>
              <a:rPr lang="lt-LT" sz="2400" dirty="0">
                <a:latin typeface="Times New Roman" pitchFamily="18" charset="0"/>
                <a:cs typeface="Times New Roman" pitchFamily="18" charset="0"/>
              </a:rPr>
              <a:t>t.y</a:t>
            </a:r>
            <a:r>
              <a:rPr lang="lt-LT" sz="2400" dirty="0">
                <a:latin typeface="Times New Roman" pitchFamily="18" charset="0"/>
                <a:cs typeface="Times New Roman" pitchFamily="18" charset="0"/>
              </a:rPr>
              <a:t>., priesagas </a:t>
            </a:r>
            <a:r>
              <a:rPr lang="lt-LT" sz="2400" i="1" dirty="0">
                <a:latin typeface="Times New Roman" pitchFamily="18" charset="0"/>
                <a:cs typeface="Times New Roman" pitchFamily="18" charset="0"/>
              </a:rPr>
              <a:t>–</a:t>
            </a:r>
            <a:r>
              <a:rPr lang="lt-LT" sz="2400" i="1" dirty="0">
                <a:latin typeface="Times New Roman" pitchFamily="18" charset="0"/>
                <a:cs typeface="Times New Roman" pitchFamily="18" charset="0"/>
              </a:rPr>
              <a:t>ukas</a:t>
            </a:r>
            <a:r>
              <a:rPr lang="lt-LT" sz="2400" i="1" dirty="0">
                <a:latin typeface="Times New Roman" pitchFamily="18" charset="0"/>
                <a:cs typeface="Times New Roman" pitchFamily="18" charset="0"/>
              </a:rPr>
              <a:t>, -</a:t>
            </a:r>
            <a:r>
              <a:rPr lang="lt-LT" sz="2400" i="1" dirty="0">
                <a:latin typeface="Times New Roman" pitchFamily="18" charset="0"/>
                <a:cs typeface="Times New Roman" pitchFamily="18" charset="0"/>
              </a:rPr>
              <a:t>ytis</a:t>
            </a:r>
            <a:r>
              <a:rPr lang="lt-LT" sz="2400" i="1" dirty="0">
                <a:latin typeface="Times New Roman" pitchFamily="18" charset="0"/>
                <a:cs typeface="Times New Roman" pitchFamily="18" charset="0"/>
              </a:rPr>
              <a:t>, -</a:t>
            </a:r>
            <a:r>
              <a:rPr lang="lt-LT" sz="2400" i="1" dirty="0">
                <a:latin typeface="Times New Roman" pitchFamily="18" charset="0"/>
                <a:cs typeface="Times New Roman" pitchFamily="18" charset="0"/>
              </a:rPr>
              <a:t>ytė</a:t>
            </a:r>
            <a:r>
              <a:rPr lang="lt-LT" sz="2400" i="1" dirty="0">
                <a:latin typeface="Times New Roman" pitchFamily="18" charset="0"/>
                <a:cs typeface="Times New Roman" pitchFamily="18" charset="0"/>
              </a:rPr>
              <a:t>, -</a:t>
            </a:r>
            <a:r>
              <a:rPr lang="lt-LT" sz="2400" i="1" dirty="0">
                <a:latin typeface="Times New Roman" pitchFamily="18" charset="0"/>
                <a:cs typeface="Times New Roman" pitchFamily="18" charset="0"/>
              </a:rPr>
              <a:t>utė</a:t>
            </a:r>
            <a:r>
              <a:rPr lang="lt-LT" sz="2400" i="1" dirty="0">
                <a:latin typeface="Times New Roman" pitchFamily="18" charset="0"/>
                <a:cs typeface="Times New Roman" pitchFamily="18" charset="0"/>
              </a:rPr>
              <a:t>, -utis</a:t>
            </a:r>
            <a:r>
              <a:rPr lang="lt-LT" sz="2400" dirty="0">
                <a:latin typeface="Times New Roman" pitchFamily="18" charset="0"/>
                <a:cs typeface="Times New Roman" pitchFamily="18" charset="0"/>
              </a:rPr>
              <a:t>: namukas, sesutė, sesytė, lėlytė, kačiukas, karvutė. </a:t>
            </a:r>
            <a:endParaRPr lang="lt-LT" sz="2400" dirty="0" smtClean="0">
              <a:latin typeface="Times New Roman" pitchFamily="18" charset="0"/>
              <a:cs typeface="Times New Roman" pitchFamily="18" charset="0"/>
            </a:endParaRPr>
          </a:p>
          <a:p>
            <a:pPr algn="just"/>
            <a:r>
              <a:rPr lang="lt-LT" sz="2400" dirty="0" smtClean="0">
                <a:latin typeface="Times New Roman" pitchFamily="18" charset="0"/>
                <a:cs typeface="Times New Roman" pitchFamily="18" charset="0"/>
              </a:rPr>
              <a:t>Kiek </a:t>
            </a:r>
            <a:r>
              <a:rPr lang="lt-LT" sz="2400" dirty="0">
                <a:latin typeface="Times New Roman" pitchFamily="18" charset="0"/>
                <a:cs typeface="Times New Roman" pitchFamily="18" charset="0"/>
              </a:rPr>
              <a:t>vėliau, besibaigiant penktiesiems metams, vaikai jau pajėgūs suvokti žodžio dalelių, turinčių daiktų sankaupos reikšmę: </a:t>
            </a:r>
            <a:r>
              <a:rPr lang="lt-LT" sz="2400" i="1" dirty="0">
                <a:latin typeface="Times New Roman" pitchFamily="18" charset="0"/>
                <a:cs typeface="Times New Roman" pitchFamily="18" charset="0"/>
              </a:rPr>
              <a:t>-ynas, -</a:t>
            </a:r>
            <a:r>
              <a:rPr lang="lt-LT" sz="2400" i="1" dirty="0">
                <a:latin typeface="Times New Roman" pitchFamily="18" charset="0"/>
                <a:cs typeface="Times New Roman" pitchFamily="18" charset="0"/>
              </a:rPr>
              <a:t>inė</a:t>
            </a:r>
            <a:r>
              <a:rPr lang="lt-LT" sz="2400" i="1" dirty="0">
                <a:latin typeface="Times New Roman" pitchFamily="18" charset="0"/>
                <a:cs typeface="Times New Roman" pitchFamily="18" charset="0"/>
              </a:rPr>
              <a:t>.</a:t>
            </a:r>
            <a:r>
              <a:rPr lang="lt-LT" sz="2400" dirty="0">
                <a:latin typeface="Times New Roman" pitchFamily="18" charset="0"/>
                <a:cs typeface="Times New Roman" pitchFamily="18" charset="0"/>
              </a:rPr>
              <a:t>  Vieta, kur auginami medeliai – medelynas, ten kur auga paparčiai – papartynas, ten kur auga braškės – braškynas. Duonos indas – duoninė, sviesto – sviestinė, druskos – druskinė ir </a:t>
            </a:r>
            <a:r>
              <a:rPr lang="lt-LT" sz="2400" dirty="0">
                <a:latin typeface="Times New Roman" pitchFamily="18" charset="0"/>
                <a:cs typeface="Times New Roman" pitchFamily="18" charset="0"/>
              </a:rPr>
              <a:t>pan</a:t>
            </a:r>
            <a:r>
              <a:rPr lang="lt-LT" sz="2400" dirty="0">
                <a:latin typeface="Times New Roman" pitchFamily="18" charset="0"/>
                <a:cs typeface="Times New Roman" pitchFamily="18" charset="0"/>
              </a:rPr>
              <a:t>. </a:t>
            </a:r>
            <a:endParaRPr lang="lt-LT" sz="2400" dirty="0" smtClean="0">
              <a:latin typeface="Times New Roman" pitchFamily="18" charset="0"/>
              <a:cs typeface="Times New Roman" pitchFamily="18" charset="0"/>
            </a:endParaRPr>
          </a:p>
          <a:p>
            <a:pPr algn="just"/>
            <a:r>
              <a:rPr lang="lt-LT" sz="2400" dirty="0" smtClean="0">
                <a:latin typeface="Times New Roman" pitchFamily="18" charset="0"/>
                <a:cs typeface="Times New Roman" pitchFamily="18" charset="0"/>
              </a:rPr>
              <a:t>Atkreipiame </a:t>
            </a:r>
            <a:r>
              <a:rPr lang="lt-LT" sz="2400" dirty="0">
                <a:latin typeface="Times New Roman" pitchFamily="18" charset="0"/>
                <a:cs typeface="Times New Roman" pitchFamily="18" charset="0"/>
              </a:rPr>
              <a:t>dėmesį ir į kitų priesagų bendras reikšmes: </a:t>
            </a:r>
            <a:r>
              <a:rPr lang="lt-LT" sz="2400" i="1" dirty="0">
                <a:latin typeface="Times New Roman" pitchFamily="18" charset="0"/>
                <a:cs typeface="Times New Roman" pitchFamily="18" charset="0"/>
              </a:rPr>
              <a:t>-ėjas, -</a:t>
            </a:r>
            <a:r>
              <a:rPr lang="lt-LT" sz="2400" i="1" dirty="0">
                <a:latin typeface="Times New Roman" pitchFamily="18" charset="0"/>
                <a:cs typeface="Times New Roman" pitchFamily="18" charset="0"/>
              </a:rPr>
              <a:t>ininkas</a:t>
            </a:r>
            <a:r>
              <a:rPr lang="lt-LT" sz="2400" i="1" dirty="0">
                <a:latin typeface="Times New Roman" pitchFamily="18" charset="0"/>
                <a:cs typeface="Times New Roman" pitchFamily="18" charset="0"/>
              </a:rPr>
              <a:t>, </a:t>
            </a:r>
            <a:r>
              <a:rPr lang="lt-LT" sz="2400" i="1" dirty="0" smtClean="0">
                <a:latin typeface="Times New Roman" pitchFamily="18" charset="0"/>
                <a:cs typeface="Times New Roman" pitchFamily="18" charset="0"/>
              </a:rPr>
              <a:t>-</a:t>
            </a:r>
            <a:r>
              <a:rPr lang="lt-LT" sz="2400" i="1" dirty="0" smtClean="0">
                <a:latin typeface="Times New Roman" pitchFamily="18" charset="0"/>
                <a:cs typeface="Times New Roman" pitchFamily="18" charset="0"/>
              </a:rPr>
              <a:t>ikas</a:t>
            </a:r>
            <a:r>
              <a:rPr lang="lt-LT" sz="2400" i="1" dirty="0">
                <a:latin typeface="Times New Roman" pitchFamily="18" charset="0"/>
                <a:cs typeface="Times New Roman" pitchFamily="18" charset="0"/>
              </a:rPr>
              <a:t>.</a:t>
            </a:r>
            <a:r>
              <a:rPr lang="lt-LT" sz="2400" dirty="0">
                <a:latin typeface="Times New Roman" pitchFamily="18" charset="0"/>
                <a:cs typeface="Times New Roman" pitchFamily="18" charset="0"/>
              </a:rPr>
              <a:t> Tai skalbėjas, darbininkas, statybininkas, bėgikas, čiuožikas. </a:t>
            </a:r>
            <a:endParaRPr lang="lt-LT" sz="2400" dirty="0" smtClean="0">
              <a:latin typeface="Times New Roman" pitchFamily="18" charset="0"/>
              <a:cs typeface="Times New Roman" pitchFamily="18" charset="0"/>
            </a:endParaRPr>
          </a:p>
          <a:p>
            <a:pPr algn="just"/>
            <a:r>
              <a:rPr lang="lt-LT" sz="2400" dirty="0" smtClean="0">
                <a:latin typeface="Times New Roman" pitchFamily="18" charset="0"/>
                <a:cs typeface="Times New Roman" pitchFamily="18" charset="0"/>
              </a:rPr>
              <a:t>Besibaigiant </a:t>
            </a:r>
            <a:r>
              <a:rPr lang="lt-LT" sz="2400" dirty="0">
                <a:latin typeface="Times New Roman" pitchFamily="18" charset="0"/>
                <a:cs typeface="Times New Roman" pitchFamily="18" charset="0"/>
              </a:rPr>
              <a:t>penktiesiems metams, vaikai jau gali savarankiškai kurti, ieškoti „žodžių </a:t>
            </a:r>
            <a:r>
              <a:rPr lang="lt-LT" sz="2400" dirty="0" smtClean="0">
                <a:latin typeface="Times New Roman" pitchFamily="18" charset="0"/>
                <a:cs typeface="Times New Roman" pitchFamily="18" charset="0"/>
              </a:rPr>
              <a:t>giminaičių“, </a:t>
            </a:r>
            <a:r>
              <a:rPr lang="lt-LT" sz="2400" dirty="0" smtClean="0">
                <a:latin typeface="Times New Roman" pitchFamily="18" charset="0"/>
                <a:cs typeface="Times New Roman" pitchFamily="18" charset="0"/>
              </a:rPr>
              <a:t>pvz</a:t>
            </a:r>
            <a:r>
              <a:rPr lang="lt-LT" sz="2400" dirty="0">
                <a:latin typeface="Times New Roman" pitchFamily="18" charset="0"/>
                <a:cs typeface="Times New Roman" pitchFamily="18" charset="0"/>
              </a:rPr>
              <a:t>., </a:t>
            </a:r>
            <a:r>
              <a:rPr lang="lt-LT" sz="2400" dirty="0" smtClean="0">
                <a:latin typeface="Times New Roman" pitchFamily="18" charset="0"/>
                <a:cs typeface="Times New Roman" pitchFamily="18" charset="0"/>
              </a:rPr>
              <a:t>dirbti - </a:t>
            </a:r>
            <a:r>
              <a:rPr lang="lt-LT" sz="2400" dirty="0">
                <a:latin typeface="Times New Roman" pitchFamily="18" charset="0"/>
                <a:cs typeface="Times New Roman" pitchFamily="18" charset="0"/>
              </a:rPr>
              <a:t>darbas, darbininkas, darbuotojas; </a:t>
            </a:r>
            <a:r>
              <a:rPr lang="lt-LT" sz="2400" dirty="0" smtClean="0">
                <a:latin typeface="Times New Roman" pitchFamily="18" charset="0"/>
                <a:cs typeface="Times New Roman" pitchFamily="18" charset="0"/>
              </a:rPr>
              <a:t>pušis - </a:t>
            </a:r>
            <a:r>
              <a:rPr lang="lt-LT" sz="2400" dirty="0">
                <a:latin typeface="Times New Roman" pitchFamily="18" charset="0"/>
                <a:cs typeface="Times New Roman" pitchFamily="18" charset="0"/>
              </a:rPr>
              <a:t>pušelė, </a:t>
            </a:r>
            <a:r>
              <a:rPr lang="lt-LT" sz="2400" dirty="0">
                <a:latin typeface="Times New Roman" pitchFamily="18" charset="0"/>
                <a:cs typeface="Times New Roman" pitchFamily="18" charset="0"/>
              </a:rPr>
              <a:t>pušytė</a:t>
            </a:r>
            <a:r>
              <a:rPr lang="lt-LT" sz="2400" dirty="0">
                <a:latin typeface="Times New Roman" pitchFamily="18" charset="0"/>
                <a:cs typeface="Times New Roman" pitchFamily="18" charset="0"/>
              </a:rPr>
              <a:t>, pušinis; </a:t>
            </a:r>
            <a:r>
              <a:rPr lang="lt-LT" sz="2400" dirty="0" smtClean="0">
                <a:latin typeface="Times New Roman" pitchFamily="18" charset="0"/>
                <a:cs typeface="Times New Roman" pitchFamily="18" charset="0"/>
              </a:rPr>
              <a:t>stiklas - </a:t>
            </a:r>
            <a:r>
              <a:rPr lang="lt-LT" sz="2400" dirty="0">
                <a:latin typeface="Times New Roman" pitchFamily="18" charset="0"/>
                <a:cs typeface="Times New Roman" pitchFamily="18" charset="0"/>
              </a:rPr>
              <a:t>stiklainis, stiklinis, stikliukas ir </a:t>
            </a:r>
            <a:r>
              <a:rPr lang="lt-LT" sz="2400" dirty="0">
                <a:latin typeface="Times New Roman" pitchFamily="18" charset="0"/>
                <a:cs typeface="Times New Roman" pitchFamily="18" charset="0"/>
              </a:rPr>
              <a:t>pan</a:t>
            </a:r>
            <a:r>
              <a:rPr lang="lt-LT" sz="2400" dirty="0">
                <a:latin typeface="Times New Roman" pitchFamily="18" charset="0"/>
                <a:cs typeface="Times New Roman" pitchFamily="18" charset="0"/>
              </a:rPr>
              <a:t>. </a:t>
            </a:r>
          </a:p>
          <a:p>
            <a:pPr algn="just"/>
            <a:r>
              <a:rPr lang="lt-LT" sz="2400" dirty="0" smtClean="0">
                <a:latin typeface="Times New Roman" pitchFamily="18" charset="0"/>
                <a:cs typeface="Times New Roman" pitchFamily="18" charset="0"/>
              </a:rPr>
              <a:t>Šiame </a:t>
            </a:r>
            <a:r>
              <a:rPr lang="lt-LT" sz="2400" dirty="0">
                <a:latin typeface="Times New Roman" pitchFamily="18" charset="0"/>
                <a:cs typeface="Times New Roman" pitchFamily="18" charset="0"/>
              </a:rPr>
              <a:t>amžiuje reikėtų pasimokyti grupuoti daiktus ir vartoti apibendrinančias sąvokas: indai, baldai, paukščiai, drabužiai, stalo įrankiai, ir bendresnes rūšines sąvokas: gyvūnai, augalai.</a:t>
            </a:r>
          </a:p>
          <a:p>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val="4189792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199614" y="330991"/>
            <a:ext cx="9343505" cy="951993"/>
          </a:xfrm>
        </p:spPr>
        <p:txBody>
          <a:bodyPr/>
          <a:lstStyle/>
          <a:p>
            <a:pPr algn="ctr"/>
            <a:r>
              <a:rPr lang="lt-LT" dirty="0" smtClean="0">
                <a:solidFill>
                  <a:schemeClr val="tx1"/>
                </a:solidFill>
                <a:latin typeface="Times New Roman" pitchFamily="18" charset="0"/>
                <a:cs typeface="Times New Roman" pitchFamily="18" charset="0"/>
              </a:rPr>
              <a:t>Šeštieji, septintieji metai (60-84 </a:t>
            </a:r>
            <a:r>
              <a:rPr lang="lt-LT" dirty="0" smtClean="0">
                <a:solidFill>
                  <a:schemeClr val="tx1"/>
                </a:solidFill>
                <a:latin typeface="Times New Roman" pitchFamily="18" charset="0"/>
                <a:cs typeface="Times New Roman" pitchFamily="18" charset="0"/>
              </a:rPr>
              <a:t>mėn</a:t>
            </a:r>
            <a:r>
              <a:rPr lang="lt-LT"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p:txBody>
      </p:sp>
      <p:sp>
        <p:nvSpPr>
          <p:cNvPr id="3" name="Turinio vietos rezervavimo ženklas 2"/>
          <p:cNvSpPr>
            <a:spLocks noGrp="1"/>
          </p:cNvSpPr>
          <p:nvPr>
            <p:ph idx="1"/>
          </p:nvPr>
        </p:nvSpPr>
        <p:spPr>
          <a:xfrm>
            <a:off x="609600" y="1600200"/>
            <a:ext cx="10160000" cy="5033682"/>
          </a:xfrm>
        </p:spPr>
        <p:txBody>
          <a:bodyPr>
            <a:normAutofit fontScale="70000" lnSpcReduction="20000"/>
          </a:bodyPr>
          <a:lstStyle/>
          <a:p>
            <a:pPr algn="just"/>
            <a:r>
              <a:rPr lang="lt-LT" dirty="0">
                <a:latin typeface="Times New Roman" pitchFamily="18" charset="0"/>
                <a:cs typeface="Times New Roman" pitchFamily="18" charset="0"/>
              </a:rPr>
              <a:t>Šio amžiaus vaikai turėtų taisyklingai tarti visus gimtosios kalbos garsus, pakartoti įvairaus sudėtingumo ir ilgumo žodžius</a:t>
            </a:r>
            <a:r>
              <a:rPr lang="lt-LT" dirty="0" smtClean="0">
                <a:latin typeface="Times New Roman" pitchFamily="18" charset="0"/>
                <a:cs typeface="Times New Roman" pitchFamily="18" charset="0"/>
              </a:rPr>
              <a:t>.</a:t>
            </a:r>
            <a:r>
              <a:rPr lang="lt-LT" dirty="0">
                <a:latin typeface="Times New Roman" pitchFamily="18" charset="0"/>
                <a:cs typeface="Times New Roman" pitchFamily="18" charset="0"/>
              </a:rPr>
              <a:t> </a:t>
            </a:r>
            <a:r>
              <a:rPr lang="lt-LT" dirty="0" smtClean="0">
                <a:latin typeface="Times New Roman" pitchFamily="18" charset="0"/>
                <a:cs typeface="Times New Roman" pitchFamily="18" charset="0"/>
              </a:rPr>
              <a:t>Vis dėl to, vyresniųjų </a:t>
            </a:r>
            <a:r>
              <a:rPr lang="lt-LT" dirty="0">
                <a:latin typeface="Times New Roman" pitchFamily="18" charset="0"/>
                <a:cs typeface="Times New Roman" pitchFamily="18" charset="0"/>
              </a:rPr>
              <a:t>ikimokyklinukų</a:t>
            </a:r>
            <a:r>
              <a:rPr lang="en-US" dirty="0">
                <a:latin typeface="Times New Roman" pitchFamily="18" charset="0"/>
                <a:cs typeface="Times New Roman" pitchFamily="18" charset="0"/>
              </a:rPr>
              <a:t>/</a:t>
            </a:r>
            <a:r>
              <a:rPr lang="en-US" dirty="0">
                <a:latin typeface="Times New Roman" pitchFamily="18" charset="0"/>
                <a:cs typeface="Times New Roman" pitchFamily="18" charset="0"/>
              </a:rPr>
              <a:t>prie</a:t>
            </a:r>
            <a:r>
              <a:rPr lang="lt-LT" dirty="0">
                <a:latin typeface="Times New Roman" pitchFamily="18" charset="0"/>
                <a:cs typeface="Times New Roman" pitchFamily="18" charset="0"/>
              </a:rPr>
              <a:t>š</a:t>
            </a:r>
            <a:r>
              <a:rPr lang="en-US" dirty="0">
                <a:latin typeface="Times New Roman" pitchFamily="18" charset="0"/>
                <a:cs typeface="Times New Roman" pitchFamily="18" charset="0"/>
              </a:rPr>
              <a:t>mokyklinuk</a:t>
            </a:r>
            <a:r>
              <a:rPr lang="lt-LT" dirty="0">
                <a:latin typeface="Times New Roman" pitchFamily="18" charset="0"/>
                <a:cs typeface="Times New Roman" pitchFamily="18" charset="0"/>
              </a:rPr>
              <a:t>ų kalboje pasitaiko vienas kitas kai kurių garsų grupių tarimo sutrikimas. </a:t>
            </a:r>
            <a:r>
              <a:rPr lang="lt-LT" dirty="0" smtClean="0">
                <a:latin typeface="Times New Roman" pitchFamily="18" charset="0"/>
                <a:cs typeface="Times New Roman" pitchFamily="18" charset="0"/>
              </a:rPr>
              <a:t>Dažniausiai vaikai </a:t>
            </a:r>
            <a:r>
              <a:rPr lang="lt-LT" dirty="0">
                <a:latin typeface="Times New Roman" pitchFamily="18" charset="0"/>
                <a:cs typeface="Times New Roman" pitchFamily="18" charset="0"/>
              </a:rPr>
              <a:t>blogai taria atskirus garsus: r, l, š, f. Vienas sunkiausių vaikams yra garso r tarimas. Kad būtų lengviau, vaikai jį keičia kitais garsais (paprastai j, l). Šio garso vaikas gali netarti dėl neišlavėjusio artikuliacijos aparato, dėl trumpo </a:t>
            </a:r>
            <a:r>
              <a:rPr lang="lt-LT" dirty="0">
                <a:latin typeface="Times New Roman" pitchFamily="18" charset="0"/>
                <a:cs typeface="Times New Roman" pitchFamily="18" charset="0"/>
              </a:rPr>
              <a:t>poliežuvinio</a:t>
            </a:r>
            <a:r>
              <a:rPr lang="lt-LT" dirty="0">
                <a:latin typeface="Times New Roman" pitchFamily="18" charset="0"/>
                <a:cs typeface="Times New Roman" pitchFamily="18" charset="0"/>
              </a:rPr>
              <a:t> raiščio ar nepakankamai išugdyto foneminio suvokimo. Dėl netaisyklingo sukandimo, išlikusio čiulpimo reflekso ar kitų priežasčių kai kurie vaikai garsus s, z, š, ž taria iškišę liežuvio galą tarp priekinių dantų</a:t>
            </a:r>
            <a:r>
              <a:rPr lang="en-US" dirty="0">
                <a:latin typeface="Times New Roman" pitchFamily="18" charset="0"/>
                <a:cs typeface="Times New Roman" pitchFamily="18" charset="0"/>
              </a:rPr>
              <a:t>.</a:t>
            </a:r>
            <a:r>
              <a:rPr lang="lt-LT" dirty="0">
                <a:latin typeface="Times New Roman" pitchFamily="18" charset="0"/>
                <a:cs typeface="Times New Roman" pitchFamily="18" charset="0"/>
              </a:rPr>
              <a:t> Tokie garsų tarimo sutrikimai ar besitęsiantis</a:t>
            </a:r>
            <a:r>
              <a:rPr lang="en-US" dirty="0">
                <a:latin typeface="Times New Roman" pitchFamily="18" charset="0"/>
                <a:cs typeface="Times New Roman" pitchFamily="18" charset="0"/>
              </a:rPr>
              <a:t> </a:t>
            </a:r>
            <a:r>
              <a:rPr lang="lt-LT" dirty="0">
                <a:latin typeface="Times New Roman" pitchFamily="18" charset="0"/>
                <a:cs typeface="Times New Roman" pitchFamily="18" charset="0"/>
              </a:rPr>
              <a:t>fiziologinis šveplavimas virš 5,5-6 metų nėra normalu ir praverstų </a:t>
            </a:r>
            <a:r>
              <a:rPr lang="lt-LT" dirty="0">
                <a:latin typeface="Times New Roman" pitchFamily="18" charset="0"/>
                <a:cs typeface="Times New Roman" pitchFamily="18" charset="0"/>
              </a:rPr>
              <a:t>logoped</a:t>
            </a:r>
            <a:r>
              <a:rPr lang="en-US" dirty="0">
                <a:latin typeface="Times New Roman" pitchFamily="18" charset="0"/>
                <a:cs typeface="Times New Roman" pitchFamily="18" charset="0"/>
              </a:rPr>
              <a:t>o</a:t>
            </a:r>
            <a:r>
              <a:rPr lang="lt-LT" dirty="0">
                <a:latin typeface="Times New Roman" pitchFamily="18" charset="0"/>
                <a:cs typeface="Times New Roman" pitchFamily="18" charset="0"/>
              </a:rPr>
              <a:t> </a:t>
            </a:r>
            <a:r>
              <a:rPr lang="en-US" dirty="0">
                <a:latin typeface="Times New Roman" pitchFamily="18" charset="0"/>
                <a:cs typeface="Times New Roman" pitchFamily="18" charset="0"/>
              </a:rPr>
              <a:t>konsultacija</a:t>
            </a:r>
            <a:r>
              <a:rPr lang="lt-LT" dirty="0" smtClean="0">
                <a:latin typeface="Times New Roman" pitchFamily="18" charset="0"/>
                <a:cs typeface="Times New Roman" pitchFamily="18" charset="0"/>
              </a:rPr>
              <a:t>.</a:t>
            </a:r>
          </a:p>
          <a:p>
            <a:pPr algn="just"/>
            <a:r>
              <a:rPr lang="lt-LT" dirty="0" smtClean="0">
                <a:latin typeface="Times New Roman" pitchFamily="18" charset="0"/>
                <a:cs typeface="Times New Roman" pitchFamily="18" charset="0"/>
              </a:rPr>
              <a:t>Žodynas </a:t>
            </a:r>
            <a:r>
              <a:rPr lang="lt-LT" dirty="0">
                <a:latin typeface="Times New Roman" pitchFamily="18" charset="0"/>
                <a:cs typeface="Times New Roman" pitchFamily="18" charset="0"/>
              </a:rPr>
              <a:t>vis labiau artėja prie suaugusiųjų, pasakojimai tampa suprantamesni ir rišlūs. Vaikai vartoja vis daugiau ir įvairesnių  žodžių. Tobulėja sudurtinių žodžių daryba. Ikimokykliniame amžiuje vaikai sužino pagrindinę, populiariausią daugiareikšmių žodžių reikšmę. </a:t>
            </a:r>
            <a:endParaRPr lang="lt-LT" dirty="0" smtClean="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Bendraudami </a:t>
            </a:r>
            <a:r>
              <a:rPr lang="lt-LT" dirty="0">
                <a:latin typeface="Times New Roman" pitchFamily="18" charset="0"/>
                <a:cs typeface="Times New Roman" pitchFamily="18" charset="0"/>
              </a:rPr>
              <a:t>šio amžiaus vaikai, keičia savo situacinę kalbą suprantamesne aplinkiniams. Vietoje įvardžių atsiranda daiktavardžių, kurie suteikia pasakojimams aiškumo. </a:t>
            </a:r>
            <a:endParaRPr lang="lt-LT" dirty="0" smtClean="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Vyresniųjų </a:t>
            </a:r>
            <a:r>
              <a:rPr lang="lt-LT" dirty="0">
                <a:latin typeface="Times New Roman" pitchFamily="18" charset="0"/>
                <a:cs typeface="Times New Roman" pitchFamily="18" charset="0"/>
              </a:rPr>
              <a:t>ikimokyklinukų kalbai būdingi dvigubi veiksniai (“jis šuniukas nubėgo,,). Pateikti klausimai netrikdo, o sukelia norą pasakoti tiksliau, suprantamiau</a:t>
            </a:r>
            <a:r>
              <a:rPr lang="lt-LT" dirty="0" smtClean="0">
                <a:latin typeface="Times New Roman" pitchFamily="18" charset="0"/>
                <a:cs typeface="Times New Roman" pitchFamily="18" charset="0"/>
              </a:rPr>
              <a:t>.</a:t>
            </a:r>
          </a:p>
          <a:p>
            <a:pPr algn="just"/>
            <a:r>
              <a:rPr lang="lt-LT" dirty="0" smtClean="0">
                <a:latin typeface="Times New Roman" pitchFamily="18" charset="0"/>
                <a:cs typeface="Times New Roman" pitchFamily="18" charset="0"/>
              </a:rPr>
              <a:t>Šeštaisiais </a:t>
            </a:r>
            <a:r>
              <a:rPr lang="lt-LT" dirty="0">
                <a:latin typeface="Times New Roman" pitchFamily="18" charset="0"/>
                <a:cs typeface="Times New Roman" pitchFamily="18" charset="0"/>
              </a:rPr>
              <a:t>ir septintaisiais metais vaikai savarankiškai veikdami kalba 2-3 kartus mažiau nei penktaisiais. Tai atsitinka dėl besibaigiančios išorinės kalbos perėjimo į vidinę. </a:t>
            </a:r>
            <a:endParaRPr lang="lt-LT" dirty="0" smtClean="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Šie </a:t>
            </a:r>
            <a:r>
              <a:rPr lang="lt-LT" dirty="0">
                <a:latin typeface="Times New Roman" pitchFamily="18" charset="0"/>
                <a:cs typeface="Times New Roman" pitchFamily="18" charset="0"/>
              </a:rPr>
              <a:t>vaikai lengviau sugalvoja siužetų, vartoja vertinančių posakių. Ilgesniuose pasakojimuose sakiniai dar neturi loginio ryšio. Šio amžiaus vaikų sudėtiniai prijungiamieji sakiniai dažnai yra netinkamos struktūros. Įvykių nuoseklumas perteikiamas žodžiais ” tada</a:t>
            </a:r>
            <a:r>
              <a:rPr lang="lt-LT" dirty="0" smtClean="0">
                <a:latin typeface="Times New Roman" pitchFamily="18" charset="0"/>
                <a:cs typeface="Times New Roman" pitchFamily="18" charset="0"/>
              </a:rPr>
              <a:t>,,, “</a:t>
            </a:r>
            <a:r>
              <a:rPr lang="lt-LT" dirty="0">
                <a:latin typeface="Times New Roman" pitchFamily="18" charset="0"/>
                <a:cs typeface="Times New Roman" pitchFamily="18" charset="0"/>
              </a:rPr>
              <a:t>paskui,,.  </a:t>
            </a:r>
            <a:endParaRPr lang="lt-LT" dirty="0" smtClean="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Šešiamečiai </a:t>
            </a:r>
            <a:r>
              <a:rPr lang="lt-LT" dirty="0">
                <a:latin typeface="Times New Roman" pitchFamily="18" charset="0"/>
                <a:cs typeface="Times New Roman" pitchFamily="18" charset="0"/>
              </a:rPr>
              <a:t>turėtų teisingai vartoti visas kalbos dalis, mokėti apibūdinti daiktą, </a:t>
            </a:r>
            <a:r>
              <a:rPr lang="lt-LT" dirty="0" smtClean="0">
                <a:latin typeface="Times New Roman" pitchFamily="18" charset="0"/>
                <a:cs typeface="Times New Roman" pitchFamily="18" charset="0"/>
              </a:rPr>
              <a:t>nusakant </a:t>
            </a:r>
            <a:r>
              <a:rPr lang="lt-LT" dirty="0">
                <a:latin typeface="Times New Roman" pitchFamily="18" charset="0"/>
                <a:cs typeface="Times New Roman" pitchFamily="18" charset="0"/>
              </a:rPr>
              <a:t>esminius jo požymius</a:t>
            </a:r>
            <a:r>
              <a:rPr lang="lt-LT"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a:p>
            <a:pPr lvl="0" algn="just">
              <a:buClr>
                <a:srgbClr val="E48312"/>
              </a:buClr>
              <a:buFont typeface="Arial" panose="020B0604020202020204" pitchFamily="34" charset="0"/>
              <a:buChar char="•"/>
            </a:pPr>
            <a:r>
              <a:rPr lang="fr-FR" dirty="0" smtClean="0">
                <a:latin typeface="Times New Roman" pitchFamily="18" charset="0"/>
                <a:cs typeface="Times New Roman" pitchFamily="18" charset="0"/>
              </a:rPr>
              <a:t>Klausydami</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skaitomos</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knygos</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žiūrėdami</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jos</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iliustracijas</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ir</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parašytą</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tekstą</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vaikai</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pastebi</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garsų</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vaizdų</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ženklų</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raidžių</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skirtumus</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ir</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panašumus</a:t>
            </a:r>
            <a:r>
              <a:rPr lang="fr-FR" dirty="0">
                <a:latin typeface="Times New Roman" pitchFamily="18" charset="0"/>
                <a:cs typeface="Times New Roman" pitchFamily="18" charset="0"/>
              </a:rPr>
              <a:t> (į </a:t>
            </a:r>
            <a:r>
              <a:rPr lang="fr-FR" dirty="0">
                <a:latin typeface="Times New Roman" pitchFamily="18" charset="0"/>
                <a:cs typeface="Times New Roman" pitchFamily="18" charset="0"/>
              </a:rPr>
              <a:t>ką</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panašios</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vienos</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ar</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kitos</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raidės</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ką</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jos</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turi</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bendro</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ir</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kuo</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skiriasi</a:t>
            </a:r>
            <a:r>
              <a:rPr lang="fr-FR" dirty="0">
                <a:latin typeface="Times New Roman" pitchFamily="18" charset="0"/>
                <a:cs typeface="Times New Roman" pitchFamily="18" charset="0"/>
              </a:rPr>
              <a:t>, </a:t>
            </a:r>
            <a:r>
              <a:rPr lang="fr-FR" dirty="0">
                <a:latin typeface="Times New Roman" pitchFamily="18" charset="0"/>
                <a:cs typeface="Times New Roman" pitchFamily="18" charset="0"/>
              </a:rPr>
              <a:t>pavyzdžiui</a:t>
            </a:r>
            <a:r>
              <a:rPr lang="fr-FR" dirty="0">
                <a:latin typeface="Times New Roman" pitchFamily="18" charset="0"/>
                <a:cs typeface="Times New Roman" pitchFamily="18" charset="0"/>
              </a:rPr>
              <a:t>, E </a:t>
            </a:r>
            <a:r>
              <a:rPr lang="fr-FR" dirty="0">
                <a:latin typeface="Times New Roman" pitchFamily="18" charset="0"/>
                <a:cs typeface="Times New Roman" pitchFamily="18" charset="0"/>
              </a:rPr>
              <a:t>ir</a:t>
            </a:r>
            <a:r>
              <a:rPr lang="fr-FR" dirty="0">
                <a:latin typeface="Times New Roman" pitchFamily="18" charset="0"/>
                <a:cs typeface="Times New Roman" pitchFamily="18" charset="0"/>
              </a:rPr>
              <a:t> Ė, S </a:t>
            </a:r>
            <a:r>
              <a:rPr lang="fr-FR" dirty="0">
                <a:latin typeface="Times New Roman" pitchFamily="18" charset="0"/>
                <a:cs typeface="Times New Roman" pitchFamily="18" charset="0"/>
              </a:rPr>
              <a:t>ir</a:t>
            </a:r>
            <a:r>
              <a:rPr lang="fr-FR" dirty="0">
                <a:latin typeface="Times New Roman" pitchFamily="18" charset="0"/>
                <a:cs typeface="Times New Roman" pitchFamily="18" charset="0"/>
              </a:rPr>
              <a:t> Š </a:t>
            </a:r>
            <a:r>
              <a:rPr lang="fr-FR" dirty="0">
                <a:latin typeface="Times New Roman" pitchFamily="18" charset="0"/>
                <a:cs typeface="Times New Roman" pitchFamily="18" charset="0"/>
              </a:rPr>
              <a:t>ir</a:t>
            </a:r>
            <a:r>
              <a:rPr lang="fr-FR" dirty="0">
                <a:latin typeface="Times New Roman" pitchFamily="18" charset="0"/>
                <a:cs typeface="Times New Roman" pitchFamily="18" charset="0"/>
              </a:rPr>
              <a:t> t.t.). </a:t>
            </a:r>
            <a:endParaRPr lang="lt-LT"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640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latin typeface="Times New Roman" pitchFamily="18" charset="0"/>
                <a:cs typeface="Times New Roman" pitchFamily="18" charset="0"/>
              </a:rPr>
              <a:t>Vertėtų atkreipti dėmesį jei...</a:t>
            </a:r>
            <a:endParaRPr lang="lt-LT" dirty="0"/>
          </a:p>
        </p:txBody>
      </p:sp>
      <p:sp>
        <p:nvSpPr>
          <p:cNvPr id="3" name="Turinio vietos rezervavimo ženklas 2"/>
          <p:cNvSpPr>
            <a:spLocks noGrp="1"/>
          </p:cNvSpPr>
          <p:nvPr>
            <p:ph idx="1"/>
          </p:nvPr>
        </p:nvSpPr>
        <p:spPr/>
        <p:txBody>
          <a:bodyPr/>
          <a:lstStyle/>
          <a:p>
            <a:r>
              <a:rPr lang="lt-LT" dirty="0" smtClean="0">
                <a:latin typeface="Times New Roman" pitchFamily="18" charset="0"/>
                <a:cs typeface="Times New Roman" pitchFamily="18" charset="0"/>
              </a:rPr>
              <a:t>Vaiko kalba nesuprantama aplinkiniams.</a:t>
            </a:r>
          </a:p>
          <a:p>
            <a:r>
              <a:rPr lang="lt-LT" dirty="0" smtClean="0">
                <a:latin typeface="Times New Roman" pitchFamily="18" charset="0"/>
                <a:cs typeface="Times New Roman" pitchFamily="18" charset="0"/>
              </a:rPr>
              <a:t>Netaria </a:t>
            </a:r>
            <a:r>
              <a:rPr lang="lt-LT" dirty="0">
                <a:latin typeface="Times New Roman" pitchFamily="18" charset="0"/>
                <a:cs typeface="Times New Roman" pitchFamily="18" charset="0"/>
              </a:rPr>
              <a:t>d</a:t>
            </a:r>
            <a:r>
              <a:rPr lang="lt-LT" dirty="0" smtClean="0">
                <a:latin typeface="Times New Roman" pitchFamily="18" charset="0"/>
                <a:cs typeface="Times New Roman" pitchFamily="18" charset="0"/>
              </a:rPr>
              <a:t>aug garsų.</a:t>
            </a:r>
          </a:p>
          <a:p>
            <a:r>
              <a:rPr lang="lt-LT" dirty="0" smtClean="0">
                <a:latin typeface="Times New Roman" pitchFamily="18" charset="0"/>
                <a:cs typeface="Times New Roman" pitchFamily="18" charset="0"/>
              </a:rPr>
              <a:t>Skurdus žodynas.</a:t>
            </a:r>
          </a:p>
          <a:p>
            <a:r>
              <a:rPr lang="lt-LT" dirty="0">
                <a:latin typeface="Times New Roman" pitchFamily="18" charset="0"/>
                <a:cs typeface="Times New Roman" pitchFamily="18" charset="0"/>
              </a:rPr>
              <a:t>N</a:t>
            </a:r>
            <a:r>
              <a:rPr lang="lt-LT" dirty="0" smtClean="0">
                <a:latin typeface="Times New Roman" pitchFamily="18" charset="0"/>
                <a:cs typeface="Times New Roman" pitchFamily="18" charset="0"/>
              </a:rPr>
              <a:t>eišplėtoti rišliosios kalbos įgūdžiai.</a:t>
            </a:r>
          </a:p>
          <a:p>
            <a:r>
              <a:rPr lang="lt-LT" dirty="0" smtClean="0">
                <a:latin typeface="Times New Roman" pitchFamily="18" charset="0"/>
                <a:cs typeface="Times New Roman" pitchFamily="18" charset="0"/>
              </a:rPr>
              <a:t>Neišugdytas foneminis suvokimas.</a:t>
            </a:r>
          </a:p>
        </p:txBody>
      </p:sp>
    </p:spTree>
    <p:extLst>
      <p:ext uri="{BB962C8B-B14F-4D97-AF65-F5344CB8AC3E}">
        <p14:creationId xmlns:p14="http://schemas.microsoft.com/office/powerpoint/2010/main" val="122792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solidFill>
                  <a:schemeClr val="tx1"/>
                </a:solidFill>
                <a:latin typeface="Times New Roman" pitchFamily="18" charset="0"/>
                <a:cs typeface="Times New Roman" pitchFamily="18" charset="0"/>
              </a:rPr>
              <a:t>Kalbos ugdymas </a:t>
            </a:r>
            <a:r>
              <a:rPr lang="lt-LT" dirty="0" smtClean="0">
                <a:solidFill>
                  <a:schemeClr val="tx1"/>
                </a:solidFill>
                <a:latin typeface="Times New Roman" pitchFamily="18" charset="0"/>
                <a:cs typeface="Times New Roman" pitchFamily="18" charset="0"/>
              </a:rPr>
              <a:t>šeštaisiais, septintaisiais </a:t>
            </a:r>
            <a:r>
              <a:rPr lang="lt-LT" dirty="0">
                <a:solidFill>
                  <a:schemeClr val="tx1"/>
                </a:solidFill>
                <a:latin typeface="Times New Roman" pitchFamily="18" charset="0"/>
                <a:cs typeface="Times New Roman" pitchFamily="18" charset="0"/>
              </a:rPr>
              <a:t>metais</a:t>
            </a:r>
            <a:endParaRPr lang="lt-LT" dirty="0"/>
          </a:p>
        </p:txBody>
      </p:sp>
      <p:sp>
        <p:nvSpPr>
          <p:cNvPr id="3" name="Turinio vietos rezervavimo ženklas 2"/>
          <p:cNvSpPr>
            <a:spLocks noGrp="1"/>
          </p:cNvSpPr>
          <p:nvPr>
            <p:ph idx="1"/>
          </p:nvPr>
        </p:nvSpPr>
        <p:spPr/>
        <p:txBody>
          <a:bodyPr>
            <a:normAutofit fontScale="92500" lnSpcReduction="10000"/>
          </a:bodyPr>
          <a:lstStyle/>
          <a:p>
            <a:pPr algn="just"/>
            <a:r>
              <a:rPr lang="lt-LT" dirty="0" smtClean="0">
                <a:latin typeface="Times New Roman" pitchFamily="18" charset="0"/>
                <a:cs typeface="Times New Roman" pitchFamily="18" charset="0"/>
              </a:rPr>
              <a:t>Būtina palaikyti vaikų iniciatyvą, žaisti siužetinius </a:t>
            </a:r>
            <a:r>
              <a:rPr lang="lt-LT" dirty="0" smtClean="0">
                <a:latin typeface="Times New Roman" pitchFamily="18" charset="0"/>
                <a:cs typeface="Times New Roman" pitchFamily="18" charset="0"/>
              </a:rPr>
              <a:t>vaidmeninius</a:t>
            </a:r>
            <a:r>
              <a:rPr lang="lt-LT" dirty="0" smtClean="0">
                <a:latin typeface="Times New Roman" pitchFamily="18" charset="0"/>
                <a:cs typeface="Times New Roman" pitchFamily="18" charset="0"/>
              </a:rPr>
              <a:t> žaidimus, pamokyti, kaip tai daryti. Taip lavinama vaikų vaizduotė, atmintis, mąstymas, plėtojama kalba. </a:t>
            </a:r>
          </a:p>
          <a:p>
            <a:pPr algn="just"/>
            <a:r>
              <a:rPr lang="lt-LT" dirty="0" smtClean="0">
                <a:latin typeface="Times New Roman" pitchFamily="18" charset="0"/>
                <a:cs typeface="Times New Roman" pitchFamily="18" charset="0"/>
              </a:rPr>
              <a:t>Svarbu su vaikais bendrauti taisyklinga, aiškia ir turtinga kalba. </a:t>
            </a:r>
          </a:p>
          <a:p>
            <a:pPr algn="just"/>
            <a:r>
              <a:rPr lang="lt-LT" dirty="0" smtClean="0">
                <a:latin typeface="Times New Roman" pitchFamily="18" charset="0"/>
                <a:cs typeface="Times New Roman" pitchFamily="18" charset="0"/>
              </a:rPr>
              <a:t>Sudarykite situacijas, skatinančias vaiką kalbėti: įvardinti ir apibūdinti daiktų savybes, jų paskirtį; apibūdinti veiksmus, susijusius su vaiko aplinka, ir paaiškinti, kodėl ir kaip tie veiksmai vyksta; pasakyti, kas vyko praeityje ar kas vyks ateityje (kas buvo vakar ar kas bus rytoj); pasakoti paprastas istorijas, užduoti klausimus, prašant apibūdinti žmones, vietas ir įvykius; išreikšti jausmus; paaiškinti, kaip ką nors padaryti. </a:t>
            </a:r>
          </a:p>
          <a:p>
            <a:pPr algn="just"/>
            <a:r>
              <a:rPr lang="lt-LT" dirty="0" smtClean="0">
                <a:latin typeface="Times New Roman" pitchFamily="18" charset="0"/>
                <a:cs typeface="Times New Roman" pitchFamily="18" charset="0"/>
              </a:rPr>
              <a:t>Duokite vaikams pakankamai laiko atsakyti į klausimus. </a:t>
            </a:r>
          </a:p>
          <a:p>
            <a:pPr algn="just"/>
            <a:r>
              <a:rPr lang="lt-LT" dirty="0" smtClean="0">
                <a:latin typeface="Times New Roman" pitchFamily="18" charset="0"/>
                <a:cs typeface="Times New Roman" pitchFamily="18" charset="0"/>
              </a:rPr>
              <a:t>Taikykite koreguojantį grįžtamąjį ryšį. Jei kalbėdamas vaikas suklydo, tai pakartokite taisyklinga kalba arba paklauskite: „</a:t>
            </a:r>
            <a:r>
              <a:rPr lang="lt-LT" i="1" dirty="0" smtClean="0">
                <a:latin typeface="Times New Roman" pitchFamily="18" charset="0"/>
                <a:cs typeface="Times New Roman" pitchFamily="18" charset="0"/>
              </a:rPr>
              <a:t>Ar gerai supratau, kad tu sakai jog..?“</a:t>
            </a:r>
          </a:p>
          <a:p>
            <a:pPr algn="just"/>
            <a:r>
              <a:rPr lang="lt-LT" dirty="0" smtClean="0">
                <a:latin typeface="Times New Roman" pitchFamily="18" charset="0"/>
                <a:cs typeface="Times New Roman" pitchFamily="18" charset="0"/>
              </a:rPr>
              <a:t>Skaitykite vaikams. Vaikai klausydamiesi istorijos ar pasakojimo išgirsta naujų žodžių, kurių negirdi kasdienėje kalboje. Jie mokosi šių žodžių, turtėja jų žodynas. Knygų iliustracijos padeda sukaupti dėmesį ir skatina pasakoti.</a:t>
            </a:r>
          </a:p>
          <a:p>
            <a:pPr lvl="0" algn="just"/>
            <a:r>
              <a:rPr lang="lt-LT" dirty="0" smtClean="0">
                <a:latin typeface="Times New Roman" pitchFamily="18" charset="0"/>
                <a:cs typeface="Times New Roman" pitchFamily="18" charset="0"/>
              </a:rPr>
              <a:t>Svarbu skatinti vaikus domėtis raidėmis. </a:t>
            </a:r>
          </a:p>
          <a:p>
            <a:pPr algn="just"/>
            <a:endParaRPr lang="lt-LT" i="1" dirty="0" smtClean="0">
              <a:latin typeface="Times New Roman" pitchFamily="18" charset="0"/>
              <a:cs typeface="Times New Roman" pitchFamily="18" charset="0"/>
            </a:endParaRPr>
          </a:p>
          <a:p>
            <a:pPr algn="just"/>
            <a:endParaRPr lang="lt-LT" dirty="0"/>
          </a:p>
        </p:txBody>
      </p:sp>
    </p:spTree>
    <p:extLst>
      <p:ext uri="{BB962C8B-B14F-4D97-AF65-F5344CB8AC3E}">
        <p14:creationId xmlns:p14="http://schemas.microsoft.com/office/powerpoint/2010/main" val="1701182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05840" y="452859"/>
            <a:ext cx="10058400" cy="868866"/>
          </a:xfrm>
        </p:spPr>
        <p:txBody>
          <a:bodyPr/>
          <a:lstStyle/>
          <a:p>
            <a:pPr algn="ctr"/>
            <a:r>
              <a:rPr lang="lt-LT" dirty="0" smtClean="0">
                <a:solidFill>
                  <a:schemeClr val="tx1"/>
                </a:solidFill>
                <a:latin typeface="Times New Roman" pitchFamily="18" charset="0"/>
                <a:cs typeface="Times New Roman" pitchFamily="18" charset="0"/>
              </a:rPr>
              <a:t>Pirmieji metai (0-12mėn.)</a:t>
            </a:r>
            <a:endParaRPr lang="en-US" dirty="0">
              <a:solidFill>
                <a:schemeClr val="tx1"/>
              </a:solidFill>
              <a:latin typeface="Times New Roman" pitchFamily="18" charset="0"/>
              <a:cs typeface="Times New Roman" pitchFamily="18" charset="0"/>
            </a:endParaRPr>
          </a:p>
        </p:txBody>
      </p:sp>
      <p:sp>
        <p:nvSpPr>
          <p:cNvPr id="3" name="Turinio vietos rezervavimo ženklas 2"/>
          <p:cNvSpPr>
            <a:spLocks noGrp="1"/>
          </p:cNvSpPr>
          <p:nvPr>
            <p:ph idx="1"/>
          </p:nvPr>
        </p:nvSpPr>
        <p:spPr>
          <a:xfrm>
            <a:off x="618477" y="1493668"/>
            <a:ext cx="10160000" cy="4800600"/>
          </a:xfrm>
        </p:spPr>
        <p:txBody>
          <a:bodyPr>
            <a:noAutofit/>
          </a:bodyPr>
          <a:lstStyle/>
          <a:p>
            <a:pPr algn="just">
              <a:lnSpc>
                <a:spcPct val="120000"/>
              </a:lnSpc>
              <a:spcBef>
                <a:spcPts val="0"/>
              </a:spcBef>
            </a:pPr>
            <a:r>
              <a:rPr lang="lt-LT" sz="1800" dirty="0" smtClean="0">
                <a:latin typeface="Times New Roman" pitchFamily="18" charset="0"/>
                <a:cs typeface="Times New Roman" pitchFamily="18" charset="0"/>
              </a:rPr>
              <a:t>Pirmojo pusmečio pabaigoje kūdikiai pradeda vapėti arba čiauškėti </a:t>
            </a:r>
            <a:r>
              <a:rPr lang="lt-LT" sz="1800" i="1" dirty="0" smtClean="0">
                <a:latin typeface="Times New Roman" pitchFamily="18" charset="0"/>
                <a:cs typeface="Times New Roman" pitchFamily="18" charset="0"/>
              </a:rPr>
              <a:t>de</a:t>
            </a:r>
            <a:r>
              <a:rPr lang="lt-LT" sz="1800" i="1" dirty="0" smtClean="0">
                <a:latin typeface="Times New Roman" pitchFamily="18" charset="0"/>
                <a:cs typeface="Times New Roman" pitchFamily="18" charset="0"/>
              </a:rPr>
              <a:t> – </a:t>
            </a:r>
            <a:r>
              <a:rPr lang="lt-LT" sz="1800" i="1" dirty="0" smtClean="0">
                <a:latin typeface="Times New Roman" pitchFamily="18" charset="0"/>
                <a:cs typeface="Times New Roman" pitchFamily="18" charset="0"/>
              </a:rPr>
              <a:t>de</a:t>
            </a:r>
            <a:r>
              <a:rPr lang="lt-LT" sz="1800" i="1" dirty="0" smtClean="0">
                <a:latin typeface="Times New Roman" pitchFamily="18" charset="0"/>
                <a:cs typeface="Times New Roman" pitchFamily="18" charset="0"/>
              </a:rPr>
              <a:t> – </a:t>
            </a:r>
            <a:r>
              <a:rPr lang="lt-LT" sz="1800" i="1" dirty="0" smtClean="0">
                <a:latin typeface="Times New Roman" pitchFamily="18" charset="0"/>
                <a:cs typeface="Times New Roman" pitchFamily="18" charset="0"/>
              </a:rPr>
              <a:t>de</a:t>
            </a:r>
            <a:r>
              <a:rPr lang="lt-LT" sz="1800" i="1" dirty="0" smtClean="0">
                <a:latin typeface="Times New Roman" pitchFamily="18" charset="0"/>
                <a:cs typeface="Times New Roman" pitchFamily="18" charset="0"/>
              </a:rPr>
              <a:t>, </a:t>
            </a:r>
            <a:r>
              <a:rPr lang="lt-LT" sz="1800" i="1" dirty="0" smtClean="0">
                <a:latin typeface="Times New Roman" pitchFamily="18" charset="0"/>
                <a:cs typeface="Times New Roman" pitchFamily="18" charset="0"/>
              </a:rPr>
              <a:t>gu</a:t>
            </a:r>
            <a:r>
              <a:rPr lang="lt-LT" sz="1800" i="1" dirty="0" smtClean="0">
                <a:latin typeface="Times New Roman" pitchFamily="18" charset="0"/>
                <a:cs typeface="Times New Roman" pitchFamily="18" charset="0"/>
              </a:rPr>
              <a:t> – </a:t>
            </a:r>
            <a:r>
              <a:rPr lang="lt-LT" sz="1800" i="1" dirty="0" smtClean="0">
                <a:latin typeface="Times New Roman" pitchFamily="18" charset="0"/>
                <a:cs typeface="Times New Roman" pitchFamily="18" charset="0"/>
              </a:rPr>
              <a:t>gu</a:t>
            </a:r>
            <a:r>
              <a:rPr lang="lt-LT" sz="1800" i="1" dirty="0" smtClean="0">
                <a:latin typeface="Times New Roman" pitchFamily="18" charset="0"/>
                <a:cs typeface="Times New Roman" pitchFamily="18" charset="0"/>
              </a:rPr>
              <a:t> – </a:t>
            </a:r>
            <a:r>
              <a:rPr lang="lt-LT" sz="1800" i="1" dirty="0" smtClean="0">
                <a:latin typeface="Times New Roman" pitchFamily="18" charset="0"/>
                <a:cs typeface="Times New Roman" pitchFamily="18" charset="0"/>
              </a:rPr>
              <a:t>gu</a:t>
            </a:r>
            <a:r>
              <a:rPr lang="lt-LT" sz="1800" i="1" dirty="0" smtClean="0">
                <a:latin typeface="Times New Roman" pitchFamily="18" charset="0"/>
                <a:cs typeface="Times New Roman" pitchFamily="18" charset="0"/>
              </a:rPr>
              <a:t>, </a:t>
            </a:r>
            <a:r>
              <a:rPr lang="lt-LT" sz="1800" i="1" dirty="0" smtClean="0">
                <a:latin typeface="Times New Roman" pitchFamily="18" charset="0"/>
                <a:cs typeface="Times New Roman" pitchFamily="18" charset="0"/>
              </a:rPr>
              <a:t>agu</a:t>
            </a:r>
            <a:r>
              <a:rPr lang="lt-LT" sz="1800" i="1" dirty="0" smtClean="0">
                <a:latin typeface="Times New Roman" pitchFamily="18" charset="0"/>
                <a:cs typeface="Times New Roman" pitchFamily="18" charset="0"/>
              </a:rPr>
              <a:t> – </a:t>
            </a:r>
            <a:r>
              <a:rPr lang="lt-LT" sz="1800" i="1" dirty="0" smtClean="0">
                <a:latin typeface="Times New Roman" pitchFamily="18" charset="0"/>
                <a:cs typeface="Times New Roman" pitchFamily="18" charset="0"/>
              </a:rPr>
              <a:t>gu</a:t>
            </a:r>
            <a:r>
              <a:rPr lang="lt-LT" sz="1800" dirty="0" smtClean="0">
                <a:latin typeface="Times New Roman" pitchFamily="18" charset="0"/>
                <a:cs typeface="Times New Roman" pitchFamily="18" charset="0"/>
              </a:rPr>
              <a:t>. Taip jie atsako į motinos kalbinimą. Čiauškėdami lavina kalbos padargus, mokosi skirti kalbos garsus, rodo dėmesį kalbai ir poreikį tarti garsus bei garsažodžius.</a:t>
            </a:r>
          </a:p>
          <a:p>
            <a:pPr algn="just">
              <a:spcBef>
                <a:spcPts val="0"/>
              </a:spcBef>
            </a:pPr>
            <a:r>
              <a:rPr lang="lt-LT" sz="1800" dirty="0" smtClean="0">
                <a:latin typeface="Times New Roman" pitchFamily="18" charset="0"/>
                <a:cs typeface="Times New Roman" pitchFamily="18" charset="0"/>
              </a:rPr>
              <a:t>Kūdikiai atpažįsta girdimus garsus ir atsako į juos. Išgirdę artimųjų balsus, jie pradeda guviau čiauškėti, judina rankas ir kojas, nori atkreipti į save dėmesį. Svarbu žiūrėti į kūdikį, šypsotis, mimika išreikšti malonų bendravimą, dainuoti daineles arba niūniuoti melodijas. Kūdikiams tai sukelia geras emocijas.</a:t>
            </a:r>
          </a:p>
          <a:p>
            <a:pPr algn="just">
              <a:lnSpc>
                <a:spcPct val="120000"/>
              </a:lnSpc>
              <a:spcBef>
                <a:spcPts val="0"/>
              </a:spcBef>
              <a:buFont typeface="Arial" panose="020B0604020202020204" pitchFamily="34" charset="0"/>
              <a:buChar char="•"/>
            </a:pPr>
            <a:r>
              <a:rPr lang="lt-LT" sz="1800" dirty="0" smtClean="0">
                <a:latin typeface="Times New Roman" pitchFamily="18" charset="0"/>
                <a:cs typeface="Times New Roman" pitchFamily="18" charset="0"/>
              </a:rPr>
              <a:t>Vienerių metų vaikas paprastai moka pasakyti vieną – du žodžius, nors taria juos nelabai aiškiai ir ne visai tiksliai. Kai kurie tokio amžiaus vaikai dar visiškai nekalba, o kiti savo žodyne turi gana daug žodžių. </a:t>
            </a:r>
          </a:p>
          <a:p>
            <a:pPr algn="just">
              <a:lnSpc>
                <a:spcPct val="120000"/>
              </a:lnSpc>
              <a:spcBef>
                <a:spcPts val="0"/>
              </a:spcBef>
            </a:pPr>
            <a:r>
              <a:rPr lang="lt-LT" sz="1800" dirty="0" smtClean="0">
                <a:latin typeface="Times New Roman" pitchFamily="18" charset="0"/>
                <a:cs typeface="Times New Roman" pitchFamily="18" charset="0"/>
              </a:rPr>
              <a:t>Pirmieji vaiko tariami žodžiai labai nesudėtingi, sudaryti iš vieno ar dviejų skiemenų. Dažniausi žodžiai būna – </a:t>
            </a:r>
            <a:r>
              <a:rPr lang="lt-LT" sz="1800" i="1" dirty="0" smtClean="0">
                <a:latin typeface="Times New Roman" pitchFamily="18" charset="0"/>
                <a:cs typeface="Times New Roman" pitchFamily="18" charset="0"/>
              </a:rPr>
              <a:t>mama, </a:t>
            </a:r>
            <a:r>
              <a:rPr lang="lt-LT" sz="1800" i="1" dirty="0" smtClean="0">
                <a:latin typeface="Times New Roman" pitchFamily="18" charset="0"/>
                <a:cs typeface="Times New Roman" pitchFamily="18" charset="0"/>
              </a:rPr>
              <a:t>tete</a:t>
            </a:r>
            <a:r>
              <a:rPr lang="lt-LT" sz="1800" i="1" dirty="0" smtClean="0">
                <a:latin typeface="Times New Roman" pitchFamily="18" charset="0"/>
                <a:cs typeface="Times New Roman" pitchFamily="18" charset="0"/>
              </a:rPr>
              <a:t>, </a:t>
            </a:r>
            <a:r>
              <a:rPr lang="lt-LT" sz="1800" i="1" dirty="0" smtClean="0">
                <a:latin typeface="Times New Roman" pitchFamily="18" charset="0"/>
                <a:cs typeface="Times New Roman" pitchFamily="18" charset="0"/>
              </a:rPr>
              <a:t>baba</a:t>
            </a:r>
            <a:r>
              <a:rPr lang="lt-LT" sz="1800" dirty="0" smtClean="0">
                <a:latin typeface="Times New Roman" pitchFamily="18" charset="0"/>
                <a:cs typeface="Times New Roman" pitchFamily="18" charset="0"/>
              </a:rPr>
              <a:t>, garsažodžiai </a:t>
            </a:r>
            <a:r>
              <a:rPr lang="lt-LT" sz="1800" i="1" dirty="0" smtClean="0">
                <a:latin typeface="Times New Roman" pitchFamily="18" charset="0"/>
                <a:cs typeface="Times New Roman" pitchFamily="18" charset="0"/>
              </a:rPr>
              <a:t>au</a:t>
            </a:r>
            <a:r>
              <a:rPr lang="lt-LT" sz="1800" i="1" dirty="0" smtClean="0">
                <a:latin typeface="Times New Roman" pitchFamily="18" charset="0"/>
                <a:cs typeface="Times New Roman" pitchFamily="18" charset="0"/>
              </a:rPr>
              <a:t> – </a:t>
            </a:r>
            <a:r>
              <a:rPr lang="lt-LT" sz="1800" i="1" dirty="0" smtClean="0">
                <a:latin typeface="Times New Roman" pitchFamily="18" charset="0"/>
                <a:cs typeface="Times New Roman" pitchFamily="18" charset="0"/>
              </a:rPr>
              <a:t>au</a:t>
            </a:r>
            <a:r>
              <a:rPr lang="lt-LT" sz="1800" i="1" dirty="0" smtClean="0">
                <a:latin typeface="Times New Roman" pitchFamily="18" charset="0"/>
                <a:cs typeface="Times New Roman" pitchFamily="18" charset="0"/>
              </a:rPr>
              <a:t>, </a:t>
            </a:r>
            <a:r>
              <a:rPr lang="lt-LT" sz="1800" i="1" dirty="0" smtClean="0">
                <a:latin typeface="Times New Roman" pitchFamily="18" charset="0"/>
                <a:cs typeface="Times New Roman" pitchFamily="18" charset="0"/>
              </a:rPr>
              <a:t>ka</a:t>
            </a:r>
            <a:r>
              <a:rPr lang="lt-LT" sz="1800" i="1" dirty="0" smtClean="0">
                <a:latin typeface="Times New Roman" pitchFamily="18" charset="0"/>
                <a:cs typeface="Times New Roman" pitchFamily="18" charset="0"/>
              </a:rPr>
              <a:t> – </a:t>
            </a:r>
            <a:r>
              <a:rPr lang="lt-LT" sz="1800" i="1" dirty="0" smtClean="0">
                <a:latin typeface="Times New Roman" pitchFamily="18" charset="0"/>
                <a:cs typeface="Times New Roman" pitchFamily="18" charset="0"/>
              </a:rPr>
              <a:t>ka</a:t>
            </a:r>
            <a:r>
              <a:rPr lang="lt-LT" sz="1800" i="1" dirty="0" smtClean="0">
                <a:latin typeface="Times New Roman" pitchFamily="18" charset="0"/>
                <a:cs typeface="Times New Roman" pitchFamily="18" charset="0"/>
              </a:rPr>
              <a:t>, </a:t>
            </a:r>
            <a:r>
              <a:rPr lang="lt-LT" sz="1800" i="1" dirty="0" smtClean="0">
                <a:latin typeface="Times New Roman" pitchFamily="18" charset="0"/>
                <a:cs typeface="Times New Roman" pitchFamily="18" charset="0"/>
              </a:rPr>
              <a:t>mū</a:t>
            </a:r>
            <a:r>
              <a:rPr lang="lt-LT" sz="1800" i="1" dirty="0" smtClean="0">
                <a:latin typeface="Times New Roman" pitchFamily="18" charset="0"/>
                <a:cs typeface="Times New Roman" pitchFamily="18" charset="0"/>
              </a:rPr>
              <a:t> – </a:t>
            </a:r>
            <a:r>
              <a:rPr lang="lt-LT" sz="1800" i="1" dirty="0" smtClean="0">
                <a:latin typeface="Times New Roman" pitchFamily="18" charset="0"/>
                <a:cs typeface="Times New Roman" pitchFamily="18" charset="0"/>
              </a:rPr>
              <a:t>mū</a:t>
            </a:r>
            <a:r>
              <a:rPr lang="lt-LT" sz="1800" dirty="0" smtClean="0">
                <a:latin typeface="Times New Roman" pitchFamily="18" charset="0"/>
                <a:cs typeface="Times New Roman" pitchFamily="18" charset="0"/>
              </a:rPr>
              <a:t>, imituojantys šuniuko lojimą, varnos </a:t>
            </a:r>
            <a:r>
              <a:rPr lang="lt-LT" sz="1800" dirty="0" smtClean="0">
                <a:latin typeface="Times New Roman" pitchFamily="18" charset="0"/>
                <a:cs typeface="Times New Roman" pitchFamily="18" charset="0"/>
              </a:rPr>
              <a:t>karksėjimą</a:t>
            </a:r>
            <a:r>
              <a:rPr lang="lt-LT" sz="1800" dirty="0" smtClean="0">
                <a:latin typeface="Times New Roman" pitchFamily="18" charset="0"/>
                <a:cs typeface="Times New Roman" pitchFamily="18" charset="0"/>
              </a:rPr>
              <a:t>, karvės mūkimą. </a:t>
            </a:r>
          </a:p>
          <a:p>
            <a:pPr algn="just">
              <a:lnSpc>
                <a:spcPct val="120000"/>
              </a:lnSpc>
              <a:spcBef>
                <a:spcPts val="0"/>
              </a:spcBef>
              <a:buFont typeface="Arial" panose="020B0604020202020204" pitchFamily="34" charset="0"/>
              <a:buChar char="•"/>
            </a:pPr>
            <a:r>
              <a:rPr lang="lt-LT" sz="1800" dirty="0" smtClean="0">
                <a:latin typeface="Times New Roman" pitchFamily="18" charset="0"/>
                <a:cs typeface="Times New Roman" pitchFamily="18" charset="0"/>
              </a:rPr>
              <a:t>Pirmųjų metų pabaigoje vaikas sąmoningai taria 8 – 10 trumpų žodžių, kuriais jis pasako savo norus, įvardija artimuosius ar gerai pažįstamus aplinkos objektus. Ankstyvajame amžiuje pasyvusis žodynas žymiai gausesnis nei aktyvusis. Vaikai supranta ir veiksmu atsako į savo vardą, vykdo paprastus nurodymus.</a:t>
            </a:r>
            <a:endParaRPr lang="lt-LT" sz="1800" dirty="0">
              <a:latin typeface="Times New Roman" pitchFamily="18" charset="0"/>
              <a:cs typeface="Times New Roman" pitchFamily="18" charset="0"/>
            </a:endParaRPr>
          </a:p>
        </p:txBody>
      </p:sp>
    </p:spTree>
    <p:extLst>
      <p:ext uri="{BB962C8B-B14F-4D97-AF65-F5344CB8AC3E}">
        <p14:creationId xmlns:p14="http://schemas.microsoft.com/office/powerpoint/2010/main" val="7218507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fr-FR" dirty="0">
                <a:solidFill>
                  <a:schemeClr val="tx1"/>
                </a:solidFill>
                <a:latin typeface="Times New Roman" pitchFamily="18" charset="0"/>
                <a:cs typeface="Times New Roman" pitchFamily="18" charset="0"/>
              </a:rPr>
              <a:t>Rekomendacijos</a:t>
            </a:r>
            <a:r>
              <a:rPr lang="fr-FR" dirty="0">
                <a:solidFill>
                  <a:schemeClr val="tx1"/>
                </a:solidFill>
                <a:latin typeface="Times New Roman" pitchFamily="18" charset="0"/>
                <a:cs typeface="Times New Roman" pitchFamily="18" charset="0"/>
              </a:rPr>
              <a:t> </a:t>
            </a:r>
            <a:r>
              <a:rPr lang="fr-FR" dirty="0">
                <a:solidFill>
                  <a:schemeClr val="tx1"/>
                </a:solidFill>
                <a:latin typeface="Times New Roman" pitchFamily="18" charset="0"/>
                <a:cs typeface="Times New Roman" pitchFamily="18" charset="0"/>
              </a:rPr>
              <a:t>vaikų</a:t>
            </a:r>
            <a:r>
              <a:rPr lang="fr-FR" dirty="0">
                <a:solidFill>
                  <a:schemeClr val="tx1"/>
                </a:solidFill>
                <a:latin typeface="Times New Roman" pitchFamily="18" charset="0"/>
                <a:cs typeface="Times New Roman" pitchFamily="18" charset="0"/>
              </a:rPr>
              <a:t> </a:t>
            </a:r>
            <a:r>
              <a:rPr lang="fr-FR" dirty="0" smtClean="0">
                <a:solidFill>
                  <a:schemeClr val="tx1"/>
                </a:solidFill>
                <a:latin typeface="Times New Roman" pitchFamily="18" charset="0"/>
                <a:cs typeface="Times New Roman" pitchFamily="18" charset="0"/>
              </a:rPr>
              <a:t>kalbo</a:t>
            </a:r>
            <a:r>
              <a:rPr lang="lt-LT" dirty="0" smtClean="0">
                <a:solidFill>
                  <a:schemeClr val="tx1"/>
                </a:solidFill>
                <a:latin typeface="Times New Roman" pitchFamily="18" charset="0"/>
                <a:cs typeface="Times New Roman" pitchFamily="18" charset="0"/>
              </a:rPr>
              <a:t>s</a:t>
            </a:r>
            <a:r>
              <a:rPr lang="fr-FR" dirty="0" smtClean="0">
                <a:solidFill>
                  <a:schemeClr val="tx1"/>
                </a:solidFill>
                <a:latin typeface="Times New Roman" pitchFamily="18" charset="0"/>
                <a:cs typeface="Times New Roman" pitchFamily="18" charset="0"/>
              </a:rPr>
              <a:t> </a:t>
            </a:r>
            <a:r>
              <a:rPr lang="fr-FR" dirty="0" smtClean="0">
                <a:solidFill>
                  <a:schemeClr val="tx1"/>
                </a:solidFill>
                <a:latin typeface="Times New Roman" pitchFamily="18" charset="0"/>
                <a:cs typeface="Times New Roman" pitchFamily="18" charset="0"/>
              </a:rPr>
              <a:t>ugdymui</a:t>
            </a:r>
            <a:endParaRPr lang="lt-LT" dirty="0">
              <a:solidFill>
                <a:schemeClr val="tx1"/>
              </a:solidFill>
            </a:endParaRPr>
          </a:p>
        </p:txBody>
      </p:sp>
      <p:sp>
        <p:nvSpPr>
          <p:cNvPr id="3" name="Turinio vietos rezervavimo ženklas 2"/>
          <p:cNvSpPr>
            <a:spLocks noGrp="1"/>
          </p:cNvSpPr>
          <p:nvPr>
            <p:ph idx="1"/>
          </p:nvPr>
        </p:nvSpPr>
        <p:spPr/>
        <p:txBody>
          <a:bodyPr>
            <a:noAutofit/>
          </a:bodyPr>
          <a:lstStyle/>
          <a:p>
            <a:pPr marL="114300" indent="0" algn="just">
              <a:buNone/>
            </a:pPr>
            <a:r>
              <a:rPr lang="lt-LT" sz="1200" b="1" dirty="0" smtClean="0">
                <a:latin typeface="Times New Roman" pitchFamily="18" charset="0"/>
                <a:cs typeface="Times New Roman" pitchFamily="18" charset="0"/>
              </a:rPr>
              <a:t>Artikuliacinio aparato lavinimas</a:t>
            </a:r>
          </a:p>
          <a:p>
            <a:pPr marL="114300" indent="0" algn="just">
              <a:buNone/>
            </a:pPr>
            <a:r>
              <a:rPr lang="lt-LT" sz="1200" dirty="0" smtClean="0">
                <a:latin typeface="Times New Roman" pitchFamily="18" charset="0"/>
                <a:cs typeface="Times New Roman" pitchFamily="18" charset="0"/>
              </a:rPr>
              <a:t>Dėl  </a:t>
            </a:r>
            <a:r>
              <a:rPr lang="lt-LT" sz="1200" dirty="0">
                <a:latin typeface="Times New Roman" pitchFamily="18" charset="0"/>
                <a:cs typeface="Times New Roman" pitchFamily="18" charset="0"/>
              </a:rPr>
              <a:t>vienų  ar  kitų  priežasčių  lūpų,  liežuvio (artikuliacinio  aparato) judesiai susiformuoja </a:t>
            </a:r>
            <a:r>
              <a:rPr lang="lt-LT" sz="1200" dirty="0" smtClean="0">
                <a:latin typeface="Times New Roman" pitchFamily="18" charset="0"/>
                <a:cs typeface="Times New Roman" pitchFamily="18" charset="0"/>
              </a:rPr>
              <a:t>nepakankamai </a:t>
            </a:r>
            <a:r>
              <a:rPr lang="lt-LT" sz="1200" dirty="0">
                <a:latin typeface="Times New Roman" pitchFamily="18" charset="0"/>
                <a:cs typeface="Times New Roman" pitchFamily="18" charset="0"/>
              </a:rPr>
              <a:t>tiksliai</a:t>
            </a:r>
            <a:r>
              <a:rPr lang="lt-LT" sz="1200" dirty="0" smtClean="0">
                <a:latin typeface="Times New Roman" pitchFamily="18" charset="0"/>
                <a:cs typeface="Times New Roman" pitchFamily="18" charset="0"/>
              </a:rPr>
              <a:t>. Dėl </a:t>
            </a:r>
            <a:r>
              <a:rPr lang="lt-LT" sz="1200" dirty="0">
                <a:latin typeface="Times New Roman" pitchFamily="18" charset="0"/>
                <a:cs typeface="Times New Roman" pitchFamily="18" charset="0"/>
              </a:rPr>
              <a:t>to </a:t>
            </a:r>
            <a:r>
              <a:rPr lang="lt-LT" sz="1200" dirty="0" smtClean="0">
                <a:latin typeface="Times New Roman" pitchFamily="18" charset="0"/>
                <a:cs typeface="Times New Roman" pitchFamily="18" charset="0"/>
              </a:rPr>
              <a:t>nukenčia garsų </a:t>
            </a:r>
            <a:r>
              <a:rPr lang="lt-LT" sz="1200" dirty="0">
                <a:latin typeface="Times New Roman" pitchFamily="18" charset="0"/>
                <a:cs typeface="Times New Roman" pitchFamily="18" charset="0"/>
              </a:rPr>
              <a:t>tarimas. </a:t>
            </a:r>
            <a:r>
              <a:rPr lang="lt-LT" sz="1200" dirty="0" smtClean="0">
                <a:latin typeface="Times New Roman" pitchFamily="18" charset="0"/>
                <a:cs typeface="Times New Roman" pitchFamily="18" charset="0"/>
              </a:rPr>
              <a:t>Todėl </a:t>
            </a:r>
            <a:r>
              <a:rPr lang="lt-LT" sz="1200" dirty="0">
                <a:latin typeface="Times New Roman" pitchFamily="18" charset="0"/>
                <a:cs typeface="Times New Roman" pitchFamily="18" charset="0"/>
              </a:rPr>
              <a:t>labai  </a:t>
            </a:r>
            <a:r>
              <a:rPr lang="lt-LT" sz="1200" dirty="0" smtClean="0">
                <a:latin typeface="Times New Roman" pitchFamily="18" charset="0"/>
                <a:cs typeface="Times New Roman" pitchFamily="18" charset="0"/>
              </a:rPr>
              <a:t>naudinga </a:t>
            </a:r>
            <a:r>
              <a:rPr lang="lt-LT" sz="1200" dirty="0">
                <a:latin typeface="Times New Roman" pitchFamily="18" charset="0"/>
                <a:cs typeface="Times New Roman" pitchFamily="18" charset="0"/>
              </a:rPr>
              <a:t>vaiką </a:t>
            </a:r>
            <a:r>
              <a:rPr lang="lt-LT" sz="1200" dirty="0" smtClean="0">
                <a:latin typeface="Times New Roman" pitchFamily="18" charset="0"/>
                <a:cs typeface="Times New Roman" pitchFamily="18" charset="0"/>
              </a:rPr>
              <a:t>skatinti atlikti įvairius liežuvio </a:t>
            </a:r>
            <a:r>
              <a:rPr lang="lt-LT" sz="1200" dirty="0">
                <a:latin typeface="Times New Roman" pitchFamily="18" charset="0"/>
                <a:cs typeface="Times New Roman" pitchFamily="18" charset="0"/>
              </a:rPr>
              <a:t>ir lūpų  judesius,  pūtimo  pratimus</a:t>
            </a:r>
            <a:r>
              <a:rPr lang="lt-LT" sz="1200" dirty="0" smtClean="0">
                <a:latin typeface="Times New Roman" pitchFamily="18" charset="0"/>
                <a:cs typeface="Times New Roman" pitchFamily="18" charset="0"/>
              </a:rPr>
              <a:t>.</a:t>
            </a:r>
            <a:r>
              <a:rPr lang="lt-LT" sz="1200" dirty="0">
                <a:latin typeface="Times New Roman" pitchFamily="18" charset="0"/>
                <a:cs typeface="Times New Roman" pitchFamily="18" charset="0"/>
              </a:rPr>
              <a:t>	 </a:t>
            </a:r>
          </a:p>
          <a:p>
            <a:pPr algn="just"/>
            <a:r>
              <a:rPr lang="lt-LT" sz="1200" dirty="0">
                <a:latin typeface="Times New Roman" pitchFamily="18" charset="0"/>
                <a:cs typeface="Times New Roman" pitchFamily="18" charset="0"/>
              </a:rPr>
              <a:t> </a:t>
            </a:r>
            <a:r>
              <a:rPr lang="lt-LT" sz="1200" b="1" dirty="0">
                <a:latin typeface="Times New Roman" pitchFamily="18" charset="0"/>
                <a:cs typeface="Times New Roman" pitchFamily="18" charset="0"/>
              </a:rPr>
              <a:t>Pūtimo  </a:t>
            </a:r>
            <a:r>
              <a:rPr lang="lt-LT" sz="1200" b="1" dirty="0" smtClean="0">
                <a:latin typeface="Times New Roman" pitchFamily="18" charset="0"/>
                <a:cs typeface="Times New Roman" pitchFamily="18" charset="0"/>
              </a:rPr>
              <a:t>pratimai:</a:t>
            </a:r>
            <a:endParaRPr lang="lt-LT" sz="1200" b="1" dirty="0">
              <a:latin typeface="Times New Roman" pitchFamily="18" charset="0"/>
              <a:cs typeface="Times New Roman" pitchFamily="18" charset="0"/>
            </a:endParaRPr>
          </a:p>
          <a:p>
            <a:pPr lvl="1" algn="just"/>
            <a:r>
              <a:rPr lang="lt-LT" sz="1200" dirty="0" smtClean="0">
                <a:latin typeface="Times New Roman" pitchFamily="18" charset="0"/>
                <a:cs typeface="Times New Roman" pitchFamily="18" charset="0"/>
              </a:rPr>
              <a:t>Pučiamos </a:t>
            </a:r>
            <a:r>
              <a:rPr lang="lt-LT" sz="1200" dirty="0">
                <a:latin typeface="Times New Roman" pitchFamily="18" charset="0"/>
                <a:cs typeface="Times New Roman" pitchFamily="18" charset="0"/>
              </a:rPr>
              <a:t>dūdelės</a:t>
            </a:r>
            <a:r>
              <a:rPr lang="lt-LT" sz="1200" dirty="0" smtClean="0">
                <a:latin typeface="Times New Roman" pitchFamily="18" charset="0"/>
                <a:cs typeface="Times New Roman" pitchFamily="18" charset="0"/>
              </a:rPr>
              <a:t>, </a:t>
            </a:r>
            <a:r>
              <a:rPr lang="lt-LT" sz="1200" dirty="0">
                <a:latin typeface="Times New Roman" pitchFamily="18" charset="0"/>
                <a:cs typeface="Times New Roman" pitchFamily="18" charset="0"/>
              </a:rPr>
              <a:t>balionai</a:t>
            </a:r>
            <a:r>
              <a:rPr lang="lt-LT" sz="1200" dirty="0" smtClean="0">
                <a:latin typeface="Times New Roman" pitchFamily="18" charset="0"/>
                <a:cs typeface="Times New Roman" pitchFamily="18" charset="0"/>
              </a:rPr>
              <a:t>, vėjo </a:t>
            </a:r>
            <a:r>
              <a:rPr lang="lt-LT" sz="1200" dirty="0">
                <a:latin typeface="Times New Roman" pitchFamily="18" charset="0"/>
                <a:cs typeface="Times New Roman" pitchFamily="18" charset="0"/>
              </a:rPr>
              <a:t>malūnėlis</a:t>
            </a:r>
            <a:r>
              <a:rPr lang="lt-LT" sz="1200" dirty="0" smtClean="0">
                <a:latin typeface="Times New Roman" pitchFamily="18" charset="0"/>
                <a:cs typeface="Times New Roman" pitchFamily="18" charset="0"/>
              </a:rPr>
              <a:t>, </a:t>
            </a:r>
            <a:r>
              <a:rPr lang="lt-LT" sz="1200" dirty="0">
                <a:latin typeface="Times New Roman" pitchFamily="18" charset="0"/>
                <a:cs typeface="Times New Roman" pitchFamily="18" charset="0"/>
              </a:rPr>
              <a:t>muilo </a:t>
            </a:r>
            <a:r>
              <a:rPr lang="lt-LT" sz="1200" dirty="0" smtClean="0">
                <a:latin typeface="Times New Roman" pitchFamily="18" charset="0"/>
                <a:cs typeface="Times New Roman" pitchFamily="18" charset="0"/>
              </a:rPr>
              <a:t>burbulai</a:t>
            </a:r>
            <a:r>
              <a:rPr lang="lt-LT" sz="1200" dirty="0">
                <a:latin typeface="Times New Roman" pitchFamily="18" charset="0"/>
                <a:cs typeface="Times New Roman" pitchFamily="18" charset="0"/>
              </a:rPr>
              <a:t>, vatos gabaliukas.</a:t>
            </a:r>
          </a:p>
          <a:p>
            <a:pPr algn="just"/>
            <a:r>
              <a:rPr lang="lt-LT" sz="1200" b="1" dirty="0">
                <a:latin typeface="Times New Roman" pitchFamily="18" charset="0"/>
                <a:cs typeface="Times New Roman" pitchFamily="18" charset="0"/>
              </a:rPr>
              <a:t>Liežuvio  </a:t>
            </a:r>
            <a:r>
              <a:rPr lang="lt-LT" sz="1200" b="1" dirty="0" smtClean="0">
                <a:latin typeface="Times New Roman" pitchFamily="18" charset="0"/>
                <a:cs typeface="Times New Roman" pitchFamily="18" charset="0"/>
              </a:rPr>
              <a:t>mankšta:</a:t>
            </a:r>
            <a:endParaRPr lang="lt-LT" sz="1200" b="1" dirty="0">
              <a:latin typeface="Times New Roman" pitchFamily="18" charset="0"/>
              <a:cs typeface="Times New Roman" pitchFamily="18" charset="0"/>
            </a:endParaRPr>
          </a:p>
          <a:p>
            <a:pPr lvl="1" algn="just"/>
            <a:r>
              <a:rPr lang="lt-LT" sz="1200" dirty="0">
                <a:latin typeface="Times New Roman" pitchFamily="18" charset="0"/>
                <a:cs typeface="Times New Roman" pitchFamily="18" charset="0"/>
              </a:rPr>
              <a:t>„</a:t>
            </a:r>
            <a:r>
              <a:rPr lang="lt-LT" sz="1200" dirty="0">
                <a:latin typeface="Times New Roman" pitchFamily="18" charset="0"/>
                <a:cs typeface="Times New Roman" pitchFamily="18" charset="0"/>
              </a:rPr>
              <a:t>Saldainėlis</a:t>
            </a:r>
            <a:r>
              <a:rPr lang="lt-LT" sz="1200" dirty="0">
                <a:latin typeface="Times New Roman" pitchFamily="18" charset="0"/>
                <a:cs typeface="Times New Roman" pitchFamily="18" charset="0"/>
              </a:rPr>
              <a:t>“ – </a:t>
            </a:r>
            <a:r>
              <a:rPr lang="lt-LT" sz="1200" dirty="0" smtClean="0">
                <a:latin typeface="Times New Roman" pitchFamily="18" charset="0"/>
                <a:cs typeface="Times New Roman" pitchFamily="18" charset="0"/>
              </a:rPr>
              <a:t>vaikui siūloma </a:t>
            </a:r>
            <a:r>
              <a:rPr lang="lt-LT" sz="1200" dirty="0">
                <a:latin typeface="Times New Roman" pitchFamily="18" charset="0"/>
                <a:cs typeface="Times New Roman" pitchFamily="18" charset="0"/>
              </a:rPr>
              <a:t>įsivaizduoti</a:t>
            </a:r>
            <a:r>
              <a:rPr lang="lt-LT" sz="1200" dirty="0" smtClean="0">
                <a:latin typeface="Times New Roman" pitchFamily="18" charset="0"/>
                <a:cs typeface="Times New Roman" pitchFamily="18" charset="0"/>
              </a:rPr>
              <a:t>, </a:t>
            </a:r>
            <a:r>
              <a:rPr lang="lt-LT" sz="1200" dirty="0">
                <a:latin typeface="Times New Roman" pitchFamily="18" charset="0"/>
                <a:cs typeface="Times New Roman" pitchFamily="18" charset="0"/>
              </a:rPr>
              <a:t>kad  </a:t>
            </a:r>
            <a:r>
              <a:rPr lang="lt-LT" sz="1200" dirty="0" smtClean="0">
                <a:latin typeface="Times New Roman" pitchFamily="18" charset="0"/>
                <a:cs typeface="Times New Roman" pitchFamily="18" charset="0"/>
              </a:rPr>
              <a:t>burnoje yra </a:t>
            </a:r>
            <a:r>
              <a:rPr lang="lt-LT" sz="1200" dirty="0">
                <a:latin typeface="Times New Roman" pitchFamily="18" charset="0"/>
                <a:cs typeface="Times New Roman" pitchFamily="18" charset="0"/>
              </a:rPr>
              <a:t>čiulpinukas</a:t>
            </a:r>
            <a:r>
              <a:rPr lang="lt-LT" sz="1200" dirty="0" smtClean="0">
                <a:latin typeface="Times New Roman" pitchFamily="18" charset="0"/>
                <a:cs typeface="Times New Roman" pitchFamily="18" charset="0"/>
              </a:rPr>
              <a:t>, liežuviu darant iškilimus už skruosto ir čiulpimo </a:t>
            </a:r>
            <a:r>
              <a:rPr lang="lt-LT" sz="1200" dirty="0">
                <a:latin typeface="Times New Roman" pitchFamily="18" charset="0"/>
                <a:cs typeface="Times New Roman" pitchFamily="18" charset="0"/>
              </a:rPr>
              <a:t>judesius.</a:t>
            </a:r>
          </a:p>
          <a:p>
            <a:pPr lvl="1" algn="just"/>
            <a:r>
              <a:rPr lang="lt-LT" sz="1200" dirty="0">
                <a:latin typeface="Times New Roman" pitchFamily="18" charset="0"/>
                <a:cs typeface="Times New Roman" pitchFamily="18" charset="0"/>
              </a:rPr>
              <a:t>„Laikrodukas“ – </a:t>
            </a:r>
            <a:r>
              <a:rPr lang="lt-LT" sz="1200" dirty="0" smtClean="0">
                <a:latin typeface="Times New Roman" pitchFamily="18" charset="0"/>
                <a:cs typeface="Times New Roman" pitchFamily="18" charset="0"/>
              </a:rPr>
              <a:t>judinant liežuvį į </a:t>
            </a:r>
            <a:r>
              <a:rPr lang="lt-LT" sz="1200" dirty="0">
                <a:latin typeface="Times New Roman" pitchFamily="18" charset="0"/>
                <a:cs typeface="Times New Roman" pitchFamily="18" charset="0"/>
              </a:rPr>
              <a:t>šonus</a:t>
            </a:r>
            <a:r>
              <a:rPr lang="lt-LT" sz="1200" dirty="0" smtClean="0">
                <a:latin typeface="Times New Roman" pitchFamily="18" charset="0"/>
                <a:cs typeface="Times New Roman" pitchFamily="18" charset="0"/>
              </a:rPr>
              <a:t>, </a:t>
            </a:r>
            <a:r>
              <a:rPr lang="lt-LT" sz="1200" dirty="0">
                <a:latin typeface="Times New Roman" pitchFamily="18" charset="0"/>
                <a:cs typeface="Times New Roman" pitchFamily="18" charset="0"/>
              </a:rPr>
              <a:t>imituojamas </a:t>
            </a:r>
            <a:r>
              <a:rPr lang="lt-LT" sz="1200" dirty="0" smtClean="0">
                <a:latin typeface="Times New Roman" pitchFamily="18" charset="0"/>
                <a:cs typeface="Times New Roman" pitchFamily="18" charset="0"/>
              </a:rPr>
              <a:t>tiksintis </a:t>
            </a:r>
            <a:r>
              <a:rPr lang="lt-LT" sz="1200" dirty="0">
                <a:latin typeface="Times New Roman" pitchFamily="18" charset="0"/>
                <a:cs typeface="Times New Roman" pitchFamily="18" charset="0"/>
              </a:rPr>
              <a:t>laikrodis.</a:t>
            </a:r>
          </a:p>
          <a:p>
            <a:pPr lvl="1" algn="just"/>
            <a:r>
              <a:rPr lang="lt-LT" sz="1200" dirty="0">
                <a:latin typeface="Times New Roman" pitchFamily="18" charset="0"/>
                <a:cs typeface="Times New Roman" pitchFamily="18" charset="0"/>
              </a:rPr>
              <a:t>„Kalnelis“ – </a:t>
            </a:r>
            <a:r>
              <a:rPr lang="lt-LT" sz="1200" dirty="0" smtClean="0">
                <a:latin typeface="Times New Roman" pitchFamily="18" charset="0"/>
                <a:cs typeface="Times New Roman" pitchFamily="18" charset="0"/>
              </a:rPr>
              <a:t>liežuvio galiukas remiasi į </a:t>
            </a:r>
            <a:r>
              <a:rPr lang="lt-LT" sz="1200" dirty="0">
                <a:latin typeface="Times New Roman" pitchFamily="18" charset="0"/>
                <a:cs typeface="Times New Roman" pitchFamily="18" charset="0"/>
              </a:rPr>
              <a:t>apatinius </a:t>
            </a:r>
            <a:r>
              <a:rPr lang="lt-LT" sz="1200" dirty="0" smtClean="0">
                <a:latin typeface="Times New Roman" pitchFamily="18" charset="0"/>
                <a:cs typeface="Times New Roman" pitchFamily="18" charset="0"/>
              </a:rPr>
              <a:t>dantis ir tariant garsą </a:t>
            </a:r>
            <a:r>
              <a:rPr lang="lt-LT" sz="1200" dirty="0">
                <a:latin typeface="Times New Roman" pitchFamily="18" charset="0"/>
                <a:cs typeface="Times New Roman" pitchFamily="18" charset="0"/>
              </a:rPr>
              <a:t>k</a:t>
            </a:r>
            <a:r>
              <a:rPr lang="lt-LT" sz="1200" dirty="0" smtClean="0">
                <a:latin typeface="Times New Roman" pitchFamily="18" charset="0"/>
                <a:cs typeface="Times New Roman" pitchFamily="18" charset="0"/>
              </a:rPr>
              <a:t>, </a:t>
            </a:r>
            <a:r>
              <a:rPr lang="lt-LT" sz="1200" dirty="0">
                <a:latin typeface="Times New Roman" pitchFamily="18" charset="0"/>
                <a:cs typeface="Times New Roman" pitchFamily="18" charset="0"/>
              </a:rPr>
              <a:t>išriečiamas.</a:t>
            </a:r>
          </a:p>
          <a:p>
            <a:pPr lvl="1" algn="just"/>
            <a:r>
              <a:rPr lang="lt-LT" sz="1200" dirty="0">
                <a:latin typeface="Times New Roman" pitchFamily="18" charset="0"/>
                <a:cs typeface="Times New Roman" pitchFamily="18" charset="0"/>
              </a:rPr>
              <a:t>„</a:t>
            </a:r>
            <a:r>
              <a:rPr lang="lt-LT" sz="1200" dirty="0" smtClean="0">
                <a:latin typeface="Times New Roman" pitchFamily="18" charset="0"/>
                <a:cs typeface="Times New Roman" pitchFamily="18" charset="0"/>
              </a:rPr>
              <a:t>Maišom </a:t>
            </a:r>
            <a:r>
              <a:rPr lang="lt-LT" sz="1200" dirty="0">
                <a:latin typeface="Times New Roman" pitchFamily="18" charset="0"/>
                <a:cs typeface="Times New Roman" pitchFamily="18" charset="0"/>
              </a:rPr>
              <a:t>košę“ – </a:t>
            </a:r>
            <a:r>
              <a:rPr lang="lt-LT" sz="1200" dirty="0" smtClean="0">
                <a:latin typeface="Times New Roman" pitchFamily="18" charset="0"/>
                <a:cs typeface="Times New Roman" pitchFamily="18" charset="0"/>
              </a:rPr>
              <a:t>plačiai išsižiojus liežuvis </a:t>
            </a:r>
            <a:r>
              <a:rPr lang="lt-LT" sz="1200" dirty="0">
                <a:latin typeface="Times New Roman" pitchFamily="18" charset="0"/>
                <a:cs typeface="Times New Roman" pitchFamily="18" charset="0"/>
              </a:rPr>
              <a:t>sukamas </a:t>
            </a:r>
            <a:r>
              <a:rPr lang="lt-LT" sz="1200" dirty="0" smtClean="0">
                <a:latin typeface="Times New Roman" pitchFamily="18" charset="0"/>
                <a:cs typeface="Times New Roman" pitchFamily="18" charset="0"/>
              </a:rPr>
              <a:t>ratu</a:t>
            </a:r>
            <a:r>
              <a:rPr lang="lt-LT" sz="1200" dirty="0">
                <a:latin typeface="Times New Roman" pitchFamily="18" charset="0"/>
                <a:cs typeface="Times New Roman" pitchFamily="18" charset="0"/>
              </a:rPr>
              <a:t>.</a:t>
            </a:r>
          </a:p>
          <a:p>
            <a:pPr lvl="1" algn="just"/>
            <a:r>
              <a:rPr lang="lt-LT" sz="1200" dirty="0">
                <a:latin typeface="Times New Roman" pitchFamily="18" charset="0"/>
                <a:cs typeface="Times New Roman" pitchFamily="18" charset="0"/>
              </a:rPr>
              <a:t>„</a:t>
            </a:r>
            <a:r>
              <a:rPr lang="lt-LT" sz="1200" dirty="0" smtClean="0">
                <a:latin typeface="Times New Roman" pitchFamily="18" charset="0"/>
                <a:cs typeface="Times New Roman" pitchFamily="18" charset="0"/>
              </a:rPr>
              <a:t>Neatidaryk </a:t>
            </a:r>
            <a:r>
              <a:rPr lang="lt-LT" sz="1200" dirty="0">
                <a:latin typeface="Times New Roman" pitchFamily="18" charset="0"/>
                <a:cs typeface="Times New Roman" pitchFamily="18" charset="0"/>
              </a:rPr>
              <a:t>durų“ – </a:t>
            </a:r>
            <a:r>
              <a:rPr lang="lt-LT" sz="1200" dirty="0" smtClean="0">
                <a:latin typeface="Times New Roman" pitchFamily="18" charset="0"/>
                <a:cs typeface="Times New Roman" pitchFamily="18" charset="0"/>
              </a:rPr>
              <a:t>liežuvis stipriai </a:t>
            </a:r>
            <a:r>
              <a:rPr lang="lt-LT" sz="1200" dirty="0">
                <a:latin typeface="Times New Roman" pitchFamily="18" charset="0"/>
                <a:cs typeface="Times New Roman" pitchFamily="18" charset="0"/>
              </a:rPr>
              <a:t>stumiamas </a:t>
            </a:r>
            <a:r>
              <a:rPr lang="lt-LT" sz="1200" dirty="0" smtClean="0">
                <a:latin typeface="Times New Roman" pitchFamily="18" charset="0"/>
                <a:cs typeface="Times New Roman" pitchFamily="18" charset="0"/>
              </a:rPr>
              <a:t>pro sukąstus </a:t>
            </a:r>
            <a:r>
              <a:rPr lang="lt-LT" sz="1200" dirty="0">
                <a:latin typeface="Times New Roman" pitchFamily="18" charset="0"/>
                <a:cs typeface="Times New Roman" pitchFamily="18" charset="0"/>
              </a:rPr>
              <a:t>dantis.</a:t>
            </a:r>
          </a:p>
          <a:p>
            <a:pPr lvl="1" algn="just"/>
            <a:r>
              <a:rPr lang="lt-LT" sz="1200" dirty="0">
                <a:latin typeface="Times New Roman" pitchFamily="18" charset="0"/>
                <a:cs typeface="Times New Roman" pitchFamily="18" charset="0"/>
              </a:rPr>
              <a:t>„Supynės“ – iškištas  liežuvis  </a:t>
            </a:r>
            <a:r>
              <a:rPr lang="lt-LT" sz="1200" dirty="0" smtClean="0">
                <a:latin typeface="Times New Roman" pitchFamily="18" charset="0"/>
                <a:cs typeface="Times New Roman" pitchFamily="18" charset="0"/>
              </a:rPr>
              <a:t>nuleidžiamas </a:t>
            </a:r>
            <a:r>
              <a:rPr lang="lt-LT" sz="1200" dirty="0">
                <a:latin typeface="Times New Roman" pitchFamily="18" charset="0"/>
                <a:cs typeface="Times New Roman" pitchFamily="18" charset="0"/>
              </a:rPr>
              <a:t>žemyn</a:t>
            </a:r>
            <a:r>
              <a:rPr lang="lt-LT" sz="1200" dirty="0" smtClean="0">
                <a:latin typeface="Times New Roman" pitchFamily="18" charset="0"/>
                <a:cs typeface="Times New Roman" pitchFamily="18" charset="0"/>
              </a:rPr>
              <a:t>, paskui </a:t>
            </a:r>
            <a:r>
              <a:rPr lang="lt-LT" sz="1200" dirty="0">
                <a:latin typeface="Times New Roman" pitchFamily="18" charset="0"/>
                <a:cs typeface="Times New Roman" pitchFamily="18" charset="0"/>
              </a:rPr>
              <a:t>keliamas </a:t>
            </a:r>
            <a:r>
              <a:rPr lang="lt-LT" sz="1200" dirty="0" smtClean="0">
                <a:latin typeface="Times New Roman" pitchFamily="18" charset="0"/>
                <a:cs typeface="Times New Roman" pitchFamily="18" charset="0"/>
              </a:rPr>
              <a:t>į </a:t>
            </a:r>
            <a:r>
              <a:rPr lang="lt-LT" sz="1200" dirty="0">
                <a:latin typeface="Times New Roman" pitchFamily="18" charset="0"/>
                <a:cs typeface="Times New Roman" pitchFamily="18" charset="0"/>
              </a:rPr>
              <a:t>viršų</a:t>
            </a:r>
            <a:r>
              <a:rPr lang="lt-LT" sz="1200" dirty="0" smtClean="0">
                <a:latin typeface="Times New Roman" pitchFamily="18" charset="0"/>
                <a:cs typeface="Times New Roman" pitchFamily="18" charset="0"/>
              </a:rPr>
              <a:t>, siekiant </a:t>
            </a:r>
            <a:r>
              <a:rPr lang="lt-LT" sz="1200" dirty="0">
                <a:latin typeface="Times New Roman" pitchFamily="18" charset="0"/>
                <a:cs typeface="Times New Roman" pitchFamily="18" charset="0"/>
              </a:rPr>
              <a:t>nosį.</a:t>
            </a:r>
          </a:p>
          <a:p>
            <a:pPr lvl="1" algn="just"/>
            <a:r>
              <a:rPr lang="lt-LT" sz="1200" dirty="0">
                <a:latin typeface="Times New Roman" pitchFamily="18" charset="0"/>
                <a:cs typeface="Times New Roman" pitchFamily="18" charset="0"/>
              </a:rPr>
              <a:t>„Griovelis“ – </a:t>
            </a:r>
            <a:r>
              <a:rPr lang="lt-LT" sz="1200" dirty="0" smtClean="0">
                <a:latin typeface="Times New Roman" pitchFamily="18" charset="0"/>
                <a:cs typeface="Times New Roman" pitchFamily="18" charset="0"/>
              </a:rPr>
              <a:t>iškišus </a:t>
            </a:r>
            <a:r>
              <a:rPr lang="lt-LT" sz="1200" dirty="0">
                <a:latin typeface="Times New Roman" pitchFamily="18" charset="0"/>
                <a:cs typeface="Times New Roman" pitchFamily="18" charset="0"/>
              </a:rPr>
              <a:t>platų </a:t>
            </a:r>
            <a:r>
              <a:rPr lang="lt-LT" sz="1200" dirty="0" smtClean="0">
                <a:latin typeface="Times New Roman" pitchFamily="18" charset="0"/>
                <a:cs typeface="Times New Roman" pitchFamily="18" charset="0"/>
              </a:rPr>
              <a:t>liežuvį, lūpos atkišamos į </a:t>
            </a:r>
            <a:r>
              <a:rPr lang="lt-LT" sz="1200" dirty="0">
                <a:latin typeface="Times New Roman" pitchFamily="18" charset="0"/>
                <a:cs typeface="Times New Roman" pitchFamily="18" charset="0"/>
              </a:rPr>
              <a:t>priekį, </a:t>
            </a:r>
            <a:r>
              <a:rPr lang="lt-LT" sz="1200" dirty="0" smtClean="0">
                <a:latin typeface="Times New Roman" pitchFamily="18" charset="0"/>
                <a:cs typeface="Times New Roman" pitchFamily="18" charset="0"/>
              </a:rPr>
              <a:t>o liežuvis padaro </a:t>
            </a:r>
            <a:r>
              <a:rPr lang="lt-LT" sz="1200" dirty="0">
                <a:latin typeface="Times New Roman" pitchFamily="18" charset="0"/>
                <a:cs typeface="Times New Roman" pitchFamily="18" charset="0"/>
              </a:rPr>
              <a:t>griovelį </a:t>
            </a:r>
            <a:r>
              <a:rPr lang="lt-LT" sz="1200" dirty="0" smtClean="0">
                <a:latin typeface="Times New Roman" pitchFamily="18" charset="0"/>
                <a:cs typeface="Times New Roman" pitchFamily="18" charset="0"/>
              </a:rPr>
              <a:t>(išlaikant  </a:t>
            </a:r>
            <a:r>
              <a:rPr lang="lt-LT" sz="1200" dirty="0">
                <a:latin typeface="Times New Roman" pitchFamily="18" charset="0"/>
                <a:cs typeface="Times New Roman" pitchFamily="18" charset="0"/>
              </a:rPr>
              <a:t>šią  padėtį, pūsti  vatos  gabaliukus  į  </a:t>
            </a:r>
            <a:r>
              <a:rPr lang="lt-LT" sz="1200" dirty="0" smtClean="0">
                <a:latin typeface="Times New Roman" pitchFamily="18" charset="0"/>
                <a:cs typeface="Times New Roman" pitchFamily="18" charset="0"/>
              </a:rPr>
              <a:t>taikinį).</a:t>
            </a:r>
            <a:endParaRPr lang="lt-LT" sz="1200" dirty="0">
              <a:latin typeface="Times New Roman" pitchFamily="18" charset="0"/>
              <a:cs typeface="Times New Roman" pitchFamily="18" charset="0"/>
            </a:endParaRPr>
          </a:p>
          <a:p>
            <a:pPr lvl="1" algn="just"/>
            <a:r>
              <a:rPr lang="lt-LT" sz="1200" dirty="0">
                <a:latin typeface="Times New Roman" pitchFamily="18" charset="0"/>
                <a:cs typeface="Times New Roman" pitchFamily="18" charset="0"/>
              </a:rPr>
              <a:t>„Samtelis“ – </a:t>
            </a:r>
            <a:r>
              <a:rPr lang="lt-LT" sz="1200" dirty="0" smtClean="0">
                <a:latin typeface="Times New Roman" pitchFamily="18" charset="0"/>
                <a:cs typeface="Times New Roman" pitchFamily="18" charset="0"/>
              </a:rPr>
              <a:t>liežuvio galiukas ir kraštai </a:t>
            </a:r>
            <a:r>
              <a:rPr lang="lt-LT" sz="1200" dirty="0">
                <a:latin typeface="Times New Roman" pitchFamily="18" charset="0"/>
                <a:cs typeface="Times New Roman" pitchFamily="18" charset="0"/>
              </a:rPr>
              <a:t>pakilę, o vidurys – įdubęs.</a:t>
            </a:r>
          </a:p>
          <a:p>
            <a:pPr lvl="1" algn="just"/>
            <a:r>
              <a:rPr lang="lt-LT" sz="1200" dirty="0">
                <a:latin typeface="Times New Roman" pitchFamily="18" charset="0"/>
                <a:cs typeface="Times New Roman" pitchFamily="18" charset="0"/>
              </a:rPr>
              <a:t>„</a:t>
            </a:r>
            <a:r>
              <a:rPr lang="lt-LT" sz="1200" dirty="0" smtClean="0">
                <a:latin typeface="Times New Roman" pitchFamily="18" charset="0"/>
                <a:cs typeface="Times New Roman" pitchFamily="18" charset="0"/>
              </a:rPr>
              <a:t>Skani </a:t>
            </a:r>
            <a:r>
              <a:rPr lang="lt-LT" sz="1200" dirty="0">
                <a:latin typeface="Times New Roman" pitchFamily="18" charset="0"/>
                <a:cs typeface="Times New Roman" pitchFamily="18" charset="0"/>
              </a:rPr>
              <a:t>uogienė“ – </a:t>
            </a:r>
            <a:r>
              <a:rPr lang="lt-LT" sz="1200" dirty="0" smtClean="0">
                <a:latin typeface="Times New Roman" pitchFamily="18" charset="0"/>
                <a:cs typeface="Times New Roman" pitchFamily="18" charset="0"/>
              </a:rPr>
              <a:t>liežuviu </a:t>
            </a:r>
            <a:r>
              <a:rPr lang="lt-LT" sz="1200" dirty="0">
                <a:latin typeface="Times New Roman" pitchFamily="18" charset="0"/>
                <a:cs typeface="Times New Roman" pitchFamily="18" charset="0"/>
              </a:rPr>
              <a:t>laižomos </a:t>
            </a:r>
            <a:r>
              <a:rPr lang="lt-LT" sz="1200" dirty="0" smtClean="0">
                <a:latin typeface="Times New Roman" pitchFamily="18" charset="0"/>
                <a:cs typeface="Times New Roman" pitchFamily="18" charset="0"/>
              </a:rPr>
              <a:t>viršutinė </a:t>
            </a:r>
            <a:r>
              <a:rPr lang="lt-LT" sz="1200" dirty="0">
                <a:latin typeface="Times New Roman" pitchFamily="18" charset="0"/>
                <a:cs typeface="Times New Roman" pitchFamily="18" charset="0"/>
              </a:rPr>
              <a:t>ir </a:t>
            </a:r>
            <a:r>
              <a:rPr lang="lt-LT" sz="1200" dirty="0" smtClean="0">
                <a:latin typeface="Times New Roman" pitchFamily="18" charset="0"/>
                <a:cs typeface="Times New Roman" pitchFamily="18" charset="0"/>
              </a:rPr>
              <a:t>apatinė </a:t>
            </a:r>
            <a:r>
              <a:rPr lang="lt-LT" sz="1200" dirty="0">
                <a:latin typeface="Times New Roman" pitchFamily="18" charset="0"/>
                <a:cs typeface="Times New Roman" pitchFamily="18" charset="0"/>
              </a:rPr>
              <a:t>lūpos.</a:t>
            </a:r>
          </a:p>
          <a:p>
            <a:pPr lvl="1" algn="just"/>
            <a:r>
              <a:rPr lang="lt-LT" sz="1200" dirty="0">
                <a:latin typeface="Times New Roman" pitchFamily="18" charset="0"/>
                <a:cs typeface="Times New Roman" pitchFamily="18" charset="0"/>
              </a:rPr>
              <a:t>Valau dantukus“ – liežuvio galiuku </a:t>
            </a:r>
            <a:r>
              <a:rPr lang="lt-LT" sz="1200" dirty="0" smtClean="0">
                <a:latin typeface="Times New Roman" pitchFamily="18" charset="0"/>
                <a:cs typeface="Times New Roman" pitchFamily="18" charset="0"/>
              </a:rPr>
              <a:t>braukomi apatiniai ir viršutiniai </a:t>
            </a:r>
            <a:r>
              <a:rPr lang="lt-LT" sz="1200" dirty="0">
                <a:latin typeface="Times New Roman" pitchFamily="18" charset="0"/>
                <a:cs typeface="Times New Roman" pitchFamily="18" charset="0"/>
              </a:rPr>
              <a:t>dantys </a:t>
            </a:r>
            <a:r>
              <a:rPr lang="lt-LT" sz="1200" dirty="0" smtClean="0">
                <a:latin typeface="Times New Roman" pitchFamily="18" charset="0"/>
                <a:cs typeface="Times New Roman" pitchFamily="18" charset="0"/>
              </a:rPr>
              <a:t>iš vienos pusės į </a:t>
            </a:r>
            <a:r>
              <a:rPr lang="lt-LT" sz="1200" dirty="0">
                <a:latin typeface="Times New Roman" pitchFamily="18" charset="0"/>
                <a:cs typeface="Times New Roman" pitchFamily="18" charset="0"/>
              </a:rPr>
              <a:t>kitą.</a:t>
            </a:r>
          </a:p>
          <a:p>
            <a:pPr lvl="1" algn="just"/>
            <a:r>
              <a:rPr lang="lt-LT" sz="1200" dirty="0">
                <a:latin typeface="Times New Roman" pitchFamily="18" charset="0"/>
                <a:cs typeface="Times New Roman" pitchFamily="18" charset="0"/>
              </a:rPr>
              <a:t>„</a:t>
            </a:r>
            <a:r>
              <a:rPr lang="lt-LT" sz="1200" dirty="0" smtClean="0">
                <a:latin typeface="Times New Roman" pitchFamily="18" charset="0"/>
                <a:cs typeface="Times New Roman" pitchFamily="18" charset="0"/>
              </a:rPr>
              <a:t>Arkliukai bėga</a:t>
            </a:r>
            <a:r>
              <a:rPr lang="lt-LT" sz="1200" dirty="0">
                <a:latin typeface="Times New Roman" pitchFamily="18" charset="0"/>
                <a:cs typeface="Times New Roman" pitchFamily="18" charset="0"/>
              </a:rPr>
              <a:t>“ </a:t>
            </a:r>
            <a:r>
              <a:rPr lang="lt-LT" sz="1200" dirty="0" smtClean="0">
                <a:latin typeface="Times New Roman" pitchFamily="18" charset="0"/>
                <a:cs typeface="Times New Roman" pitchFamily="18" charset="0"/>
              </a:rPr>
              <a:t>–  </a:t>
            </a:r>
            <a:r>
              <a:rPr lang="lt-LT" sz="1200" dirty="0">
                <a:latin typeface="Times New Roman" pitchFamily="18" charset="0"/>
                <a:cs typeface="Times New Roman" pitchFamily="18" charset="0"/>
              </a:rPr>
              <a:t>pliaukšėti liežuviu</a:t>
            </a:r>
            <a:r>
              <a:rPr lang="lt-LT" sz="1200" dirty="0" smtClean="0">
                <a:latin typeface="Times New Roman" pitchFamily="18" charset="0"/>
                <a:cs typeface="Times New Roman" pitchFamily="18" charset="0"/>
              </a:rPr>
              <a:t>, jį </a:t>
            </a:r>
            <a:r>
              <a:rPr lang="lt-LT" sz="1200" dirty="0">
                <a:latin typeface="Times New Roman" pitchFamily="18" charset="0"/>
                <a:cs typeface="Times New Roman" pitchFamily="18" charset="0"/>
              </a:rPr>
              <a:t>pričiulpiant </a:t>
            </a:r>
            <a:r>
              <a:rPr lang="lt-LT" sz="1200" dirty="0" smtClean="0">
                <a:latin typeface="Times New Roman" pitchFamily="18" charset="0"/>
                <a:cs typeface="Times New Roman" pitchFamily="18" charset="0"/>
              </a:rPr>
              <a:t>prie </a:t>
            </a:r>
            <a:r>
              <a:rPr lang="lt-LT" sz="1200" dirty="0">
                <a:latin typeface="Times New Roman" pitchFamily="18" charset="0"/>
                <a:cs typeface="Times New Roman" pitchFamily="18" charset="0"/>
              </a:rPr>
              <a:t>gomurio</a:t>
            </a:r>
            <a:r>
              <a:rPr lang="lt-LT" sz="1200" dirty="0" smtClean="0">
                <a:latin typeface="Times New Roman" pitchFamily="18" charset="0"/>
                <a:cs typeface="Times New Roman" pitchFamily="18" charset="0"/>
              </a:rPr>
              <a:t>.</a:t>
            </a:r>
            <a:endParaRPr lang="lt-LT" sz="1200" dirty="0">
              <a:latin typeface="Times New Roman" pitchFamily="18" charset="0"/>
              <a:cs typeface="Times New Roman" pitchFamily="18" charset="0"/>
            </a:endParaRPr>
          </a:p>
          <a:p>
            <a:pPr algn="just"/>
            <a:r>
              <a:rPr lang="lt-LT" sz="1200" b="1" dirty="0">
                <a:latin typeface="Times New Roman" pitchFamily="18" charset="0"/>
                <a:cs typeface="Times New Roman" pitchFamily="18" charset="0"/>
              </a:rPr>
              <a:t>Lūpų  </a:t>
            </a:r>
            <a:r>
              <a:rPr lang="lt-LT" sz="1200" b="1" dirty="0" smtClean="0">
                <a:latin typeface="Times New Roman" pitchFamily="18" charset="0"/>
                <a:cs typeface="Times New Roman" pitchFamily="18" charset="0"/>
              </a:rPr>
              <a:t>mankšta:</a:t>
            </a:r>
            <a:endParaRPr lang="lt-LT" sz="1200" b="1" dirty="0">
              <a:latin typeface="Times New Roman" pitchFamily="18" charset="0"/>
              <a:cs typeface="Times New Roman" pitchFamily="18" charset="0"/>
            </a:endParaRPr>
          </a:p>
          <a:p>
            <a:pPr lvl="1" algn="just"/>
            <a:r>
              <a:rPr lang="lt-LT" sz="1200" dirty="0">
                <a:latin typeface="Times New Roman" pitchFamily="18" charset="0"/>
                <a:cs typeface="Times New Roman" pitchFamily="18" charset="0"/>
              </a:rPr>
              <a:t>„Tvorelė“ – </a:t>
            </a:r>
            <a:r>
              <a:rPr lang="lt-LT" sz="1200" dirty="0" smtClean="0">
                <a:latin typeface="Times New Roman" pitchFamily="18" charset="0"/>
                <a:cs typeface="Times New Roman" pitchFamily="18" charset="0"/>
              </a:rPr>
              <a:t>viršutiniais dantimis </a:t>
            </a:r>
            <a:r>
              <a:rPr lang="lt-LT" sz="1200" dirty="0">
                <a:latin typeface="Times New Roman" pitchFamily="18" charset="0"/>
                <a:cs typeface="Times New Roman" pitchFamily="18" charset="0"/>
              </a:rPr>
              <a:t>kramtoma </a:t>
            </a:r>
            <a:r>
              <a:rPr lang="lt-LT" sz="1200" dirty="0" smtClean="0">
                <a:latin typeface="Times New Roman" pitchFamily="18" charset="0"/>
                <a:cs typeface="Times New Roman" pitchFamily="18" charset="0"/>
              </a:rPr>
              <a:t>apatinė lūpa.</a:t>
            </a:r>
            <a:endParaRPr lang="lt-LT" sz="1200" dirty="0">
              <a:latin typeface="Times New Roman" pitchFamily="18" charset="0"/>
              <a:cs typeface="Times New Roman" pitchFamily="18" charset="0"/>
            </a:endParaRPr>
          </a:p>
          <a:p>
            <a:pPr lvl="1" algn="just"/>
            <a:r>
              <a:rPr lang="lt-LT" sz="1200" dirty="0">
                <a:latin typeface="Times New Roman" pitchFamily="18" charset="0"/>
                <a:cs typeface="Times New Roman" pitchFamily="18" charset="0"/>
              </a:rPr>
              <a:t>„Gaisrinė“ – sukandus dantis</a:t>
            </a:r>
            <a:r>
              <a:rPr lang="lt-LT" sz="1200" dirty="0" smtClean="0">
                <a:latin typeface="Times New Roman" pitchFamily="18" charset="0"/>
                <a:cs typeface="Times New Roman" pitchFamily="18" charset="0"/>
              </a:rPr>
              <a:t>, </a:t>
            </a:r>
            <a:r>
              <a:rPr lang="lt-LT" sz="1200" dirty="0">
                <a:latin typeface="Times New Roman" pitchFamily="18" charset="0"/>
                <a:cs typeface="Times New Roman" pitchFamily="18" charset="0"/>
              </a:rPr>
              <a:t>lūpos </a:t>
            </a:r>
            <a:r>
              <a:rPr lang="lt-LT" sz="1200" dirty="0" smtClean="0">
                <a:latin typeface="Times New Roman" pitchFamily="18" charset="0"/>
                <a:cs typeface="Times New Roman" pitchFamily="18" charset="0"/>
              </a:rPr>
              <a:t>įtempiamos į </a:t>
            </a:r>
            <a:r>
              <a:rPr lang="lt-LT" sz="1200" dirty="0">
                <a:latin typeface="Times New Roman" pitchFamily="18" charset="0"/>
                <a:cs typeface="Times New Roman" pitchFamily="18" charset="0"/>
              </a:rPr>
              <a:t>šalis , po </a:t>
            </a:r>
            <a:r>
              <a:rPr lang="lt-LT" sz="1200" dirty="0" smtClean="0">
                <a:latin typeface="Times New Roman" pitchFamily="18" charset="0"/>
                <a:cs typeface="Times New Roman" pitchFamily="18" charset="0"/>
              </a:rPr>
              <a:t>to atkišus </a:t>
            </a:r>
            <a:r>
              <a:rPr lang="lt-LT" sz="1200" dirty="0">
                <a:latin typeface="Times New Roman" pitchFamily="18" charset="0"/>
                <a:cs typeface="Times New Roman" pitchFamily="18" charset="0"/>
              </a:rPr>
              <a:t>į priekį, </a:t>
            </a:r>
            <a:r>
              <a:rPr lang="lt-LT" sz="1200" dirty="0" smtClean="0">
                <a:latin typeface="Times New Roman" pitchFamily="18" charset="0"/>
                <a:cs typeface="Times New Roman" pitchFamily="18" charset="0"/>
              </a:rPr>
              <a:t>tariami garsai </a:t>
            </a:r>
            <a:r>
              <a:rPr lang="lt-LT" sz="1200" dirty="0">
                <a:latin typeface="Times New Roman" pitchFamily="18" charset="0"/>
                <a:cs typeface="Times New Roman" pitchFamily="18" charset="0"/>
              </a:rPr>
              <a:t>y – ū – y –ū, </a:t>
            </a:r>
            <a:r>
              <a:rPr lang="lt-LT" sz="1200" dirty="0" smtClean="0">
                <a:latin typeface="Times New Roman" pitchFamily="18" charset="0"/>
                <a:cs typeface="Times New Roman" pitchFamily="18" charset="0"/>
              </a:rPr>
              <a:t>taip mėgdžiojama gaisrinės </a:t>
            </a:r>
            <a:r>
              <a:rPr lang="lt-LT" sz="1200" dirty="0">
                <a:latin typeface="Times New Roman" pitchFamily="18" charset="0"/>
                <a:cs typeface="Times New Roman" pitchFamily="18" charset="0"/>
              </a:rPr>
              <a:t>sirena.</a:t>
            </a:r>
          </a:p>
          <a:p>
            <a:pPr lvl="1" algn="just"/>
            <a:r>
              <a:rPr lang="lt-LT" sz="1200" dirty="0">
                <a:latin typeface="Times New Roman" pitchFamily="18" charset="0"/>
                <a:cs typeface="Times New Roman" pitchFamily="18" charset="0"/>
              </a:rPr>
              <a:t>„</a:t>
            </a:r>
            <a:r>
              <a:rPr lang="lt-LT" sz="1200" dirty="0" smtClean="0">
                <a:latin typeface="Times New Roman" pitchFamily="18" charset="0"/>
                <a:cs typeface="Times New Roman" pitchFamily="18" charset="0"/>
              </a:rPr>
              <a:t>Arkliukas </a:t>
            </a:r>
            <a:r>
              <a:rPr lang="lt-LT" sz="1200" dirty="0">
                <a:latin typeface="Times New Roman" pitchFamily="18" charset="0"/>
                <a:cs typeface="Times New Roman" pitchFamily="18" charset="0"/>
              </a:rPr>
              <a:t>prunkščia“ – pučiant </a:t>
            </a:r>
            <a:r>
              <a:rPr lang="lt-LT" sz="1200" dirty="0" smtClean="0">
                <a:latin typeface="Times New Roman" pitchFamily="18" charset="0"/>
                <a:cs typeface="Times New Roman" pitchFamily="18" charset="0"/>
              </a:rPr>
              <a:t>oro srovę</a:t>
            </a:r>
            <a:r>
              <a:rPr lang="lt-LT" sz="1200" dirty="0">
                <a:latin typeface="Times New Roman" pitchFamily="18" charset="0"/>
                <a:cs typeface="Times New Roman" pitchFamily="18" charset="0"/>
              </a:rPr>
              <a:t>, </a:t>
            </a:r>
            <a:r>
              <a:rPr lang="lt-LT" sz="1200" dirty="0" smtClean="0">
                <a:latin typeface="Times New Roman" pitchFamily="18" charset="0"/>
                <a:cs typeface="Times New Roman" pitchFamily="18" charset="0"/>
              </a:rPr>
              <a:t>virpinamos </a:t>
            </a:r>
            <a:r>
              <a:rPr lang="lt-LT" sz="1200" dirty="0">
                <a:latin typeface="Times New Roman" pitchFamily="18" charset="0"/>
                <a:cs typeface="Times New Roman" pitchFamily="18" charset="0"/>
              </a:rPr>
              <a:t>lūpos</a:t>
            </a:r>
            <a:r>
              <a:rPr lang="lt-LT" sz="1200" dirty="0" smtClean="0">
                <a:latin typeface="Times New Roman" pitchFamily="18" charset="0"/>
                <a:cs typeface="Times New Roman" pitchFamily="18" charset="0"/>
              </a:rPr>
              <a:t>.</a:t>
            </a:r>
            <a:endParaRPr lang="lt-LT" sz="1200" dirty="0">
              <a:latin typeface="Times New Roman" pitchFamily="18" charset="0"/>
              <a:cs typeface="Times New Roman" pitchFamily="18" charset="0"/>
            </a:endParaRPr>
          </a:p>
          <a:p>
            <a:pPr marL="114300" indent="0" algn="just">
              <a:buNone/>
            </a:pPr>
            <a:r>
              <a:rPr lang="lt-LT" sz="1200" dirty="0" smtClean="0">
                <a:latin typeface="Times New Roman" pitchFamily="18" charset="0"/>
                <a:cs typeface="Times New Roman" pitchFamily="18" charset="0"/>
              </a:rPr>
              <a:t>Daug  </a:t>
            </a:r>
            <a:r>
              <a:rPr lang="lt-LT" sz="1200" dirty="0">
                <a:latin typeface="Times New Roman" pitchFamily="18" charset="0"/>
                <a:cs typeface="Times New Roman" pitchFamily="18" charset="0"/>
              </a:rPr>
              <a:t>pratimų  vienu  kartu  atlikti  netikslinga</a:t>
            </a:r>
            <a:r>
              <a:rPr lang="lt-LT" sz="1200" dirty="0" smtClean="0">
                <a:latin typeface="Times New Roman" pitchFamily="18" charset="0"/>
                <a:cs typeface="Times New Roman" pitchFamily="18" charset="0"/>
              </a:rPr>
              <a:t>. Vieno </a:t>
            </a:r>
            <a:r>
              <a:rPr lang="lt-LT" sz="1200" dirty="0">
                <a:latin typeface="Times New Roman" pitchFamily="18" charset="0"/>
                <a:cs typeface="Times New Roman" pitchFamily="18" charset="0"/>
              </a:rPr>
              <a:t>užsiėmimo metu reiktų atlikti 4-8 pratimus (priklausomai nuo vaiko amžiaus). Juos kartoti po keletą kartų. </a:t>
            </a:r>
            <a:r>
              <a:rPr lang="lt-LT" sz="1200" dirty="0">
                <a:latin typeface="Times New Roman" pitchFamily="18" charset="0"/>
                <a:cs typeface="Times New Roman" pitchFamily="18" charset="0"/>
              </a:rPr>
              <a:t>Artikuliacinės</a:t>
            </a:r>
            <a:r>
              <a:rPr lang="lt-LT" sz="1200" dirty="0">
                <a:latin typeface="Times New Roman" pitchFamily="18" charset="0"/>
                <a:cs typeface="Times New Roman" pitchFamily="18" charset="0"/>
              </a:rPr>
              <a:t> mankštos trukmė </a:t>
            </a:r>
            <a:r>
              <a:rPr lang="lt-LT" sz="1200" dirty="0" smtClean="0">
                <a:latin typeface="Times New Roman" pitchFamily="18" charset="0"/>
                <a:cs typeface="Times New Roman" pitchFamily="18" charset="0"/>
              </a:rPr>
              <a:t>apie 5 </a:t>
            </a:r>
            <a:r>
              <a:rPr lang="lt-LT" sz="1200" dirty="0">
                <a:latin typeface="Times New Roman" pitchFamily="18" charset="0"/>
                <a:cs typeface="Times New Roman" pitchFamily="18" charset="0"/>
              </a:rPr>
              <a:t>min</a:t>
            </a:r>
            <a:r>
              <a:rPr lang="lt-LT" sz="1200" dirty="0">
                <a:latin typeface="Times New Roman" pitchFamily="18" charset="0"/>
                <a:cs typeface="Times New Roman" pitchFamily="18" charset="0"/>
              </a:rPr>
              <a:t>. </a:t>
            </a:r>
          </a:p>
          <a:p>
            <a:pPr algn="just"/>
            <a:endParaRPr lang="lt-LT" sz="1200" dirty="0">
              <a:latin typeface="Times New Roman" pitchFamily="18" charset="0"/>
              <a:cs typeface="Times New Roman" pitchFamily="18" charset="0"/>
            </a:endParaRPr>
          </a:p>
        </p:txBody>
      </p:sp>
    </p:spTree>
    <p:extLst>
      <p:ext uri="{BB962C8B-B14F-4D97-AF65-F5344CB8AC3E}">
        <p14:creationId xmlns:p14="http://schemas.microsoft.com/office/powerpoint/2010/main" val="3054535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fr-FR" dirty="0">
                <a:solidFill>
                  <a:schemeClr val="tx1"/>
                </a:solidFill>
                <a:latin typeface="Times New Roman" pitchFamily="18" charset="0"/>
                <a:cs typeface="Times New Roman" pitchFamily="18" charset="0"/>
              </a:rPr>
              <a:t>Rekomendacijos</a:t>
            </a:r>
            <a:r>
              <a:rPr lang="fr-FR" dirty="0">
                <a:solidFill>
                  <a:schemeClr val="tx1"/>
                </a:solidFill>
                <a:latin typeface="Times New Roman" pitchFamily="18" charset="0"/>
                <a:cs typeface="Times New Roman" pitchFamily="18" charset="0"/>
              </a:rPr>
              <a:t> </a:t>
            </a:r>
            <a:r>
              <a:rPr lang="fr-FR" dirty="0">
                <a:solidFill>
                  <a:schemeClr val="tx1"/>
                </a:solidFill>
                <a:latin typeface="Times New Roman" pitchFamily="18" charset="0"/>
                <a:cs typeface="Times New Roman" pitchFamily="18" charset="0"/>
              </a:rPr>
              <a:t>vaikų</a:t>
            </a:r>
            <a:r>
              <a:rPr lang="fr-FR" dirty="0">
                <a:solidFill>
                  <a:schemeClr val="tx1"/>
                </a:solidFill>
                <a:latin typeface="Times New Roman" pitchFamily="18" charset="0"/>
                <a:cs typeface="Times New Roman" pitchFamily="18" charset="0"/>
              </a:rPr>
              <a:t> </a:t>
            </a:r>
            <a:r>
              <a:rPr lang="fr-FR" dirty="0">
                <a:solidFill>
                  <a:schemeClr val="tx1"/>
                </a:solidFill>
                <a:latin typeface="Times New Roman" pitchFamily="18" charset="0"/>
                <a:cs typeface="Times New Roman" pitchFamily="18" charset="0"/>
              </a:rPr>
              <a:t>kalbo</a:t>
            </a:r>
            <a:r>
              <a:rPr lang="lt-LT" dirty="0">
                <a:solidFill>
                  <a:schemeClr val="tx1"/>
                </a:solidFill>
                <a:latin typeface="Times New Roman" pitchFamily="18" charset="0"/>
                <a:cs typeface="Times New Roman" pitchFamily="18" charset="0"/>
              </a:rPr>
              <a:t>s</a:t>
            </a:r>
            <a:r>
              <a:rPr lang="fr-FR" dirty="0">
                <a:solidFill>
                  <a:schemeClr val="tx1"/>
                </a:solidFill>
                <a:latin typeface="Times New Roman" pitchFamily="18" charset="0"/>
                <a:cs typeface="Times New Roman" pitchFamily="18" charset="0"/>
              </a:rPr>
              <a:t> </a:t>
            </a:r>
            <a:r>
              <a:rPr lang="fr-FR" dirty="0">
                <a:solidFill>
                  <a:schemeClr val="tx1"/>
                </a:solidFill>
                <a:latin typeface="Times New Roman" pitchFamily="18" charset="0"/>
                <a:cs typeface="Times New Roman" pitchFamily="18" charset="0"/>
              </a:rPr>
              <a:t>ugdymui</a:t>
            </a:r>
            <a:endParaRPr lang="lt-LT" dirty="0">
              <a:solidFill>
                <a:schemeClr val="tx1"/>
              </a:solidFill>
            </a:endParaRPr>
          </a:p>
        </p:txBody>
      </p:sp>
      <p:sp>
        <p:nvSpPr>
          <p:cNvPr id="3" name="Turinio vietos rezervavimo ženklas 2"/>
          <p:cNvSpPr>
            <a:spLocks noGrp="1"/>
          </p:cNvSpPr>
          <p:nvPr>
            <p:ph idx="1"/>
          </p:nvPr>
        </p:nvSpPr>
        <p:spPr/>
        <p:txBody>
          <a:bodyPr>
            <a:normAutofit fontScale="85000" lnSpcReduction="20000"/>
          </a:bodyPr>
          <a:lstStyle/>
          <a:p>
            <a:pPr marL="114300" indent="0" algn="just">
              <a:buNone/>
            </a:pPr>
            <a:r>
              <a:rPr lang="lt-LT" b="1" dirty="0" smtClean="0">
                <a:latin typeface="Times New Roman" pitchFamily="18" charset="0"/>
                <a:cs typeface="Times New Roman" pitchFamily="18" charset="0"/>
              </a:rPr>
              <a:t>Girdimojo suvokimo ugdymas</a:t>
            </a:r>
            <a:endParaRPr lang="lt-LT" b="1" dirty="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Suplok </a:t>
            </a:r>
            <a:r>
              <a:rPr lang="lt-LT" dirty="0">
                <a:latin typeface="Times New Roman" pitchFamily="18" charset="0"/>
                <a:cs typeface="Times New Roman" pitchFamily="18" charset="0"/>
              </a:rPr>
              <a:t>delnais virš galvos, kai išgirsi gyvą ir mažą objektą: skruzdėlė, višta, dramblys, begemotas, kambarys, boružė, namas, musė, vonia, baseinas, bitė, moneta, kompiuteris, virtuvė, adata, spinta, saga, vabalas, saldainis, durys, tarakonas, ežeras, jūra. </a:t>
            </a:r>
            <a:endParaRPr lang="lt-LT" dirty="0" smtClean="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Pasakyk </a:t>
            </a:r>
            <a:r>
              <a:rPr lang="lt-LT" dirty="0">
                <a:latin typeface="Times New Roman" pitchFamily="18" charset="0"/>
                <a:cs typeface="Times New Roman" pitchFamily="18" charset="0"/>
              </a:rPr>
              <a:t>– kokie daiktai ar gyvūnai skleidžia tokius garsus: </a:t>
            </a:r>
            <a:r>
              <a:rPr lang="lt-LT" dirty="0" smtClean="0">
                <a:latin typeface="Times New Roman" pitchFamily="18" charset="0"/>
                <a:cs typeface="Times New Roman" pitchFamily="18" charset="0"/>
              </a:rPr>
              <a:t>zzzzzzzzzzzz</a:t>
            </a:r>
            <a:r>
              <a:rPr lang="lt-LT" dirty="0">
                <a:latin typeface="Times New Roman" pitchFamily="18" charset="0"/>
                <a:cs typeface="Times New Roman" pitchFamily="18" charset="0"/>
              </a:rPr>
              <a:t>, </a:t>
            </a:r>
            <a:r>
              <a:rPr lang="lt-LT" dirty="0">
                <a:latin typeface="Times New Roman" pitchFamily="18" charset="0"/>
                <a:cs typeface="Times New Roman" pitchFamily="18" charset="0"/>
              </a:rPr>
              <a:t>aaaaaaaa</a:t>
            </a:r>
            <a:r>
              <a:rPr lang="lt-LT" dirty="0">
                <a:latin typeface="Times New Roman" pitchFamily="18" charset="0"/>
                <a:cs typeface="Times New Roman" pitchFamily="18" charset="0"/>
              </a:rPr>
              <a:t>, </a:t>
            </a:r>
            <a:r>
              <a:rPr lang="lt-LT" dirty="0">
                <a:latin typeface="Times New Roman" pitchFamily="18" charset="0"/>
                <a:cs typeface="Times New Roman" pitchFamily="18" charset="0"/>
              </a:rPr>
              <a:t>ššššššššššš</a:t>
            </a:r>
            <a:r>
              <a:rPr lang="lt-LT" dirty="0">
                <a:latin typeface="Times New Roman" pitchFamily="18" charset="0"/>
                <a:cs typeface="Times New Roman" pitchFamily="18" charset="0"/>
              </a:rPr>
              <a:t>, </a:t>
            </a:r>
            <a:r>
              <a:rPr lang="lt-LT" dirty="0">
                <a:latin typeface="Times New Roman" pitchFamily="18" charset="0"/>
                <a:cs typeface="Times New Roman" pitchFamily="18" charset="0"/>
              </a:rPr>
              <a:t>rrrrrrrrrrrrrrr</a:t>
            </a:r>
            <a:r>
              <a:rPr lang="lt-LT" dirty="0">
                <a:latin typeface="Times New Roman" pitchFamily="18" charset="0"/>
                <a:cs typeface="Times New Roman" pitchFamily="18" charset="0"/>
              </a:rPr>
              <a:t>, </a:t>
            </a:r>
            <a:r>
              <a:rPr lang="lt-LT" dirty="0">
                <a:latin typeface="Times New Roman" pitchFamily="18" charset="0"/>
                <a:cs typeface="Times New Roman" pitchFamily="18" charset="0"/>
              </a:rPr>
              <a:t>ūūūūūūūūūūū</a:t>
            </a:r>
            <a:r>
              <a:rPr lang="lt-LT" dirty="0">
                <a:latin typeface="Times New Roman" pitchFamily="18" charset="0"/>
                <a:cs typeface="Times New Roman" pitchFamily="18" charset="0"/>
              </a:rPr>
              <a:t> ir </a:t>
            </a:r>
            <a:r>
              <a:rPr lang="lt-LT" dirty="0">
                <a:latin typeface="Times New Roman" pitchFamily="18" charset="0"/>
                <a:cs typeface="Times New Roman" pitchFamily="18" charset="0"/>
              </a:rPr>
              <a:t>t.t</a:t>
            </a:r>
            <a:r>
              <a:rPr lang="lt-LT" dirty="0">
                <a:latin typeface="Times New Roman" pitchFamily="18" charset="0"/>
                <a:cs typeface="Times New Roman" pitchFamily="18" charset="0"/>
              </a:rPr>
              <a:t>. </a:t>
            </a:r>
            <a:endParaRPr lang="lt-LT" dirty="0" smtClean="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Paklausyk </a:t>
            </a:r>
            <a:r>
              <a:rPr lang="lt-LT" dirty="0">
                <a:latin typeface="Times New Roman" pitchFamily="18" charset="0"/>
                <a:cs typeface="Times New Roman" pitchFamily="18" charset="0"/>
              </a:rPr>
              <a:t>4 objektų pavadinimus ir pakartok juos nuo mažiausio iki </a:t>
            </a:r>
            <a:r>
              <a:rPr lang="lt-LT" dirty="0">
                <a:latin typeface="Times New Roman" pitchFamily="18" charset="0"/>
                <a:cs typeface="Times New Roman" pitchFamily="18" charset="0"/>
              </a:rPr>
              <a:t>pačio</a:t>
            </a:r>
            <a:r>
              <a:rPr lang="lt-LT" dirty="0">
                <a:latin typeface="Times New Roman" pitchFamily="18" charset="0"/>
                <a:cs typeface="Times New Roman" pitchFamily="18" charset="0"/>
              </a:rPr>
              <a:t> </a:t>
            </a:r>
            <a:r>
              <a:rPr lang="lt-LT" dirty="0" smtClean="0">
                <a:latin typeface="Times New Roman" pitchFamily="18" charset="0"/>
                <a:cs typeface="Times New Roman" pitchFamily="18" charset="0"/>
              </a:rPr>
              <a:t>didžiausio: dramblys </a:t>
            </a:r>
            <a:r>
              <a:rPr lang="lt-LT" dirty="0">
                <a:latin typeface="Times New Roman" pitchFamily="18" charset="0"/>
                <a:cs typeface="Times New Roman" pitchFamily="18" charset="0"/>
              </a:rPr>
              <a:t>– vilkas – vabalas – </a:t>
            </a:r>
            <a:r>
              <a:rPr lang="lt-LT" dirty="0" smtClean="0">
                <a:latin typeface="Times New Roman" pitchFamily="18" charset="0"/>
                <a:cs typeface="Times New Roman" pitchFamily="18" charset="0"/>
              </a:rPr>
              <a:t>katė; antis </a:t>
            </a:r>
            <a:r>
              <a:rPr lang="lt-LT" dirty="0">
                <a:latin typeface="Times New Roman" pitchFamily="18" charset="0"/>
                <a:cs typeface="Times New Roman" pitchFamily="18" charset="0"/>
              </a:rPr>
              <a:t>– gandras – varna – </a:t>
            </a:r>
            <a:r>
              <a:rPr lang="lt-LT" dirty="0" smtClean="0">
                <a:latin typeface="Times New Roman" pitchFamily="18" charset="0"/>
                <a:cs typeface="Times New Roman" pitchFamily="18" charset="0"/>
              </a:rPr>
              <a:t>žvirblis; vyšnia </a:t>
            </a:r>
            <a:r>
              <a:rPr lang="lt-LT" dirty="0">
                <a:latin typeface="Times New Roman" pitchFamily="18" charset="0"/>
                <a:cs typeface="Times New Roman" pitchFamily="18" charset="0"/>
              </a:rPr>
              <a:t>– slyva – ananasas – </a:t>
            </a:r>
            <a:r>
              <a:rPr lang="lt-LT" dirty="0" smtClean="0">
                <a:latin typeface="Times New Roman" pitchFamily="18" charset="0"/>
                <a:cs typeface="Times New Roman" pitchFamily="18" charset="0"/>
              </a:rPr>
              <a:t>arbūzas; vandenynas </a:t>
            </a:r>
            <a:r>
              <a:rPr lang="lt-LT" dirty="0">
                <a:latin typeface="Times New Roman" pitchFamily="18" charset="0"/>
                <a:cs typeface="Times New Roman" pitchFamily="18" charset="0"/>
              </a:rPr>
              <a:t>– tvenkinys – jūra – </a:t>
            </a:r>
            <a:r>
              <a:rPr lang="lt-LT" dirty="0" smtClean="0">
                <a:latin typeface="Times New Roman" pitchFamily="18" charset="0"/>
                <a:cs typeface="Times New Roman" pitchFamily="18" charset="0"/>
              </a:rPr>
              <a:t>bala.</a:t>
            </a:r>
          </a:p>
          <a:p>
            <a:pPr algn="just"/>
            <a:r>
              <a:rPr lang="lt-LT" dirty="0" smtClean="0">
                <a:latin typeface="Times New Roman" pitchFamily="18" charset="0"/>
                <a:cs typeface="Times New Roman" pitchFamily="18" charset="0"/>
              </a:rPr>
              <a:t>Pasiklausyk </a:t>
            </a:r>
            <a:r>
              <a:rPr lang="lt-LT" dirty="0">
                <a:latin typeface="Times New Roman" pitchFamily="18" charset="0"/>
                <a:cs typeface="Times New Roman" pitchFamily="18" charset="0"/>
              </a:rPr>
              <a:t>3 žodžius ir </a:t>
            </a:r>
            <a:r>
              <a:rPr lang="lt-LT" dirty="0" smtClean="0">
                <a:latin typeface="Times New Roman" pitchFamily="18" charset="0"/>
                <a:cs typeface="Times New Roman" pitchFamily="18" charset="0"/>
              </a:rPr>
              <a:t>pakartok </a:t>
            </a:r>
            <a:r>
              <a:rPr lang="lt-LT" dirty="0">
                <a:latin typeface="Times New Roman" pitchFamily="18" charset="0"/>
                <a:cs typeface="Times New Roman" pitchFamily="18" charset="0"/>
              </a:rPr>
              <a:t>tą, kurį galima </a:t>
            </a:r>
            <a:r>
              <a:rPr lang="lt-LT" dirty="0" smtClean="0">
                <a:latin typeface="Times New Roman" pitchFamily="18" charset="0"/>
                <a:cs typeface="Times New Roman" pitchFamily="18" charset="0"/>
              </a:rPr>
              <a:t>valgyti: košė</a:t>
            </a:r>
            <a:r>
              <a:rPr lang="lt-LT" dirty="0">
                <a:latin typeface="Times New Roman" pitchFamily="18" charset="0"/>
                <a:cs typeface="Times New Roman" pitchFamily="18" charset="0"/>
              </a:rPr>
              <a:t>, puošė, </a:t>
            </a:r>
            <a:r>
              <a:rPr lang="lt-LT" dirty="0" smtClean="0">
                <a:latin typeface="Times New Roman" pitchFamily="18" charset="0"/>
                <a:cs typeface="Times New Roman" pitchFamily="18" charset="0"/>
              </a:rPr>
              <a:t>ruošė; pyragas</a:t>
            </a:r>
            <a:r>
              <a:rPr lang="lt-LT" dirty="0">
                <a:latin typeface="Times New Roman" pitchFamily="18" charset="0"/>
                <a:cs typeface="Times New Roman" pitchFamily="18" charset="0"/>
              </a:rPr>
              <a:t>, nagas, </a:t>
            </a:r>
            <a:r>
              <a:rPr lang="lt-LT" dirty="0" smtClean="0">
                <a:latin typeface="Times New Roman" pitchFamily="18" charset="0"/>
                <a:cs typeface="Times New Roman" pitchFamily="18" charset="0"/>
              </a:rPr>
              <a:t>ragas; mėsa</a:t>
            </a:r>
            <a:r>
              <a:rPr lang="lt-LT" dirty="0">
                <a:latin typeface="Times New Roman" pitchFamily="18" charset="0"/>
                <a:cs typeface="Times New Roman" pitchFamily="18" charset="0"/>
              </a:rPr>
              <a:t>, vėsa, </a:t>
            </a:r>
            <a:r>
              <a:rPr lang="lt-LT" dirty="0" smtClean="0">
                <a:latin typeface="Times New Roman" pitchFamily="18" charset="0"/>
                <a:cs typeface="Times New Roman" pitchFamily="18" charset="0"/>
              </a:rPr>
              <a:t>šviesa; bulvė</a:t>
            </a:r>
            <a:r>
              <a:rPr lang="lt-LT" dirty="0">
                <a:latin typeface="Times New Roman" pitchFamily="18" charset="0"/>
                <a:cs typeface="Times New Roman" pitchFamily="18" charset="0"/>
              </a:rPr>
              <a:t>, gulbė, </a:t>
            </a:r>
            <a:r>
              <a:rPr lang="lt-LT" dirty="0" smtClean="0">
                <a:latin typeface="Times New Roman" pitchFamily="18" charset="0"/>
                <a:cs typeface="Times New Roman" pitchFamily="18" charset="0"/>
              </a:rPr>
              <a:t>tulpė.</a:t>
            </a:r>
          </a:p>
          <a:p>
            <a:pPr algn="just"/>
            <a:r>
              <a:rPr lang="lt-LT" dirty="0">
                <a:latin typeface="Times New Roman" pitchFamily="18" charset="0"/>
                <a:cs typeface="Times New Roman" pitchFamily="18" charset="0"/>
              </a:rPr>
              <a:t>I</a:t>
            </a:r>
            <a:r>
              <a:rPr lang="lt-LT" dirty="0" smtClean="0">
                <a:latin typeface="Times New Roman" pitchFamily="18" charset="0"/>
                <a:cs typeface="Times New Roman" pitchFamily="18" charset="0"/>
              </a:rPr>
              <a:t>štark </a:t>
            </a:r>
            <a:r>
              <a:rPr lang="lt-LT" dirty="0">
                <a:latin typeface="Times New Roman" pitchFamily="18" charset="0"/>
                <a:cs typeface="Times New Roman" pitchFamily="18" charset="0"/>
              </a:rPr>
              <a:t>garsą kuo </a:t>
            </a:r>
            <a:r>
              <a:rPr lang="lt-LT" dirty="0" smtClean="0">
                <a:latin typeface="Times New Roman" pitchFamily="18" charset="0"/>
                <a:cs typeface="Times New Roman" pitchFamily="18" charset="0"/>
              </a:rPr>
              <a:t>įvairiau: </a:t>
            </a:r>
            <a:r>
              <a:rPr lang="lt-LT" dirty="0">
                <a:latin typeface="Times New Roman" pitchFamily="18" charset="0"/>
                <a:cs typeface="Times New Roman" pitchFamily="18" charset="0"/>
              </a:rPr>
              <a:t>A – verkia </a:t>
            </a:r>
            <a:r>
              <a:rPr lang="lt-LT" dirty="0" smtClean="0">
                <a:latin typeface="Times New Roman" pitchFamily="18" charset="0"/>
                <a:cs typeface="Times New Roman" pitchFamily="18" charset="0"/>
              </a:rPr>
              <a:t>vaikas; </a:t>
            </a:r>
            <a:r>
              <a:rPr lang="lt-LT" dirty="0">
                <a:latin typeface="Times New Roman" pitchFamily="18" charset="0"/>
                <a:cs typeface="Times New Roman" pitchFamily="18" charset="0"/>
              </a:rPr>
              <a:t>A – </a:t>
            </a:r>
            <a:r>
              <a:rPr lang="lt-LT" dirty="0" smtClean="0">
                <a:latin typeface="Times New Roman" pitchFamily="18" charset="0"/>
                <a:cs typeface="Times New Roman" pitchFamily="18" charset="0"/>
              </a:rPr>
              <a:t>vaikas </a:t>
            </a:r>
            <a:r>
              <a:rPr lang="lt-LT" dirty="0">
                <a:latin typeface="Times New Roman" pitchFamily="18" charset="0"/>
                <a:cs typeface="Times New Roman" pitchFamily="18" charset="0"/>
              </a:rPr>
              <a:t>rodo gerklę </a:t>
            </a:r>
            <a:r>
              <a:rPr lang="lt-LT" dirty="0" smtClean="0">
                <a:latin typeface="Times New Roman" pitchFamily="18" charset="0"/>
                <a:cs typeface="Times New Roman" pitchFamily="18" charset="0"/>
              </a:rPr>
              <a:t>gydytojui; </a:t>
            </a:r>
            <a:r>
              <a:rPr lang="lt-LT" dirty="0">
                <a:latin typeface="Times New Roman" pitchFamily="18" charset="0"/>
                <a:cs typeface="Times New Roman" pitchFamily="18" charset="0"/>
              </a:rPr>
              <a:t>A – dainuoja </a:t>
            </a:r>
            <a:r>
              <a:rPr lang="lt-LT" dirty="0" smtClean="0">
                <a:latin typeface="Times New Roman" pitchFamily="18" charset="0"/>
                <a:cs typeface="Times New Roman" pitchFamily="18" charset="0"/>
              </a:rPr>
              <a:t>dainininkas; </a:t>
            </a:r>
            <a:r>
              <a:rPr lang="lt-LT" dirty="0">
                <a:latin typeface="Times New Roman" pitchFamily="18" charset="0"/>
                <a:cs typeface="Times New Roman" pitchFamily="18" charset="0"/>
              </a:rPr>
              <a:t>A – mergaitė įsidūrė į pirštą </a:t>
            </a:r>
            <a:r>
              <a:rPr lang="lt-LT" dirty="0" smtClean="0">
                <a:latin typeface="Times New Roman" pitchFamily="18" charset="0"/>
                <a:cs typeface="Times New Roman" pitchFamily="18" charset="0"/>
              </a:rPr>
              <a:t>adata; </a:t>
            </a:r>
            <a:r>
              <a:rPr lang="lt-LT" dirty="0">
                <a:latin typeface="Times New Roman" pitchFamily="18" charset="0"/>
                <a:cs typeface="Times New Roman" pitchFamily="18" charset="0"/>
              </a:rPr>
              <a:t>A – mama </a:t>
            </a:r>
            <a:r>
              <a:rPr lang="lt-LT" dirty="0" smtClean="0">
                <a:latin typeface="Times New Roman" pitchFamily="18" charset="0"/>
                <a:cs typeface="Times New Roman" pitchFamily="18" charset="0"/>
              </a:rPr>
              <a:t>stebisi; </a:t>
            </a:r>
            <a:r>
              <a:rPr lang="lt-LT" dirty="0">
                <a:latin typeface="Times New Roman" pitchFamily="18" charset="0"/>
                <a:cs typeface="Times New Roman" pitchFamily="18" charset="0"/>
              </a:rPr>
              <a:t>A – dejuoja močiutė. </a:t>
            </a:r>
            <a:endParaRPr lang="lt-LT" dirty="0" smtClean="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Įsidėmėk </a:t>
            </a:r>
            <a:r>
              <a:rPr lang="lt-LT" dirty="0">
                <a:latin typeface="Times New Roman" pitchFamily="18" charset="0"/>
                <a:cs typeface="Times New Roman" pitchFamily="18" charset="0"/>
              </a:rPr>
              <a:t>5-6 daiktus padėtus ant </a:t>
            </a:r>
            <a:r>
              <a:rPr lang="lt-LT" dirty="0" smtClean="0">
                <a:latin typeface="Times New Roman" pitchFamily="18" charset="0"/>
                <a:cs typeface="Times New Roman" pitchFamily="18" charset="0"/>
              </a:rPr>
              <a:t>stalo (</a:t>
            </a:r>
            <a:r>
              <a:rPr lang="lt-LT" dirty="0">
                <a:latin typeface="Times New Roman" pitchFamily="18" charset="0"/>
                <a:cs typeface="Times New Roman" pitchFamily="18" charset="0"/>
              </a:rPr>
              <a:t>žirklės, puodelis, šaukštelis, knyga, popieriaus lapas</a:t>
            </a:r>
            <a:r>
              <a:rPr lang="lt-LT" dirty="0" smtClean="0">
                <a:latin typeface="Times New Roman" pitchFamily="18" charset="0"/>
                <a:cs typeface="Times New Roman" pitchFamily="18" charset="0"/>
              </a:rPr>
              <a:t>). Užsimerk</a:t>
            </a:r>
            <a:r>
              <a:rPr lang="lt-LT" dirty="0">
                <a:latin typeface="Times New Roman" pitchFamily="18" charset="0"/>
                <a:cs typeface="Times New Roman" pitchFamily="18" charset="0"/>
              </a:rPr>
              <a:t>. Atidžiai paklausyk, ir pasakyk, ką daro </a:t>
            </a:r>
            <a:r>
              <a:rPr lang="lt-LT" dirty="0" smtClean="0">
                <a:latin typeface="Times New Roman" pitchFamily="18" charset="0"/>
                <a:cs typeface="Times New Roman" pitchFamily="18" charset="0"/>
              </a:rPr>
              <a:t>suaugęs (glamžo popierių, pila vandenį, šaukšteliu </a:t>
            </a:r>
            <a:r>
              <a:rPr lang="lt-LT" dirty="0">
                <a:latin typeface="Times New Roman" pitchFamily="18" charset="0"/>
                <a:cs typeface="Times New Roman" pitchFamily="18" charset="0"/>
              </a:rPr>
              <a:t>beldžia į </a:t>
            </a:r>
            <a:r>
              <a:rPr lang="lt-LT" dirty="0" smtClean="0">
                <a:latin typeface="Times New Roman" pitchFamily="18" charset="0"/>
                <a:cs typeface="Times New Roman" pitchFamily="18" charset="0"/>
              </a:rPr>
              <a:t>puodelį, verčia </a:t>
            </a:r>
            <a:r>
              <a:rPr lang="lt-LT" dirty="0">
                <a:latin typeface="Times New Roman" pitchFamily="18" charset="0"/>
                <a:cs typeface="Times New Roman" pitchFamily="18" charset="0"/>
              </a:rPr>
              <a:t>knygos </a:t>
            </a:r>
            <a:r>
              <a:rPr lang="lt-LT" dirty="0" smtClean="0">
                <a:latin typeface="Times New Roman" pitchFamily="18" charset="0"/>
                <a:cs typeface="Times New Roman" pitchFamily="18" charset="0"/>
              </a:rPr>
              <a:t>lapus, kerpa žirklėmis, plėšo popierių.). </a:t>
            </a:r>
          </a:p>
          <a:p>
            <a:pPr algn="just"/>
            <a:r>
              <a:rPr lang="lt-LT" dirty="0" smtClean="0">
                <a:latin typeface="Times New Roman" pitchFamily="18" charset="0"/>
                <a:cs typeface="Times New Roman" pitchFamily="18" charset="0"/>
              </a:rPr>
              <a:t>Paklausyk </a:t>
            </a:r>
            <a:r>
              <a:rPr lang="lt-LT" dirty="0">
                <a:latin typeface="Times New Roman" pitchFamily="18" charset="0"/>
                <a:cs typeface="Times New Roman" pitchFamily="18" charset="0"/>
              </a:rPr>
              <a:t>ir pakartok </a:t>
            </a:r>
            <a:r>
              <a:rPr lang="lt-LT" dirty="0" smtClean="0">
                <a:latin typeface="Times New Roman" pitchFamily="18" charset="0"/>
                <a:cs typeface="Times New Roman" pitchFamily="18" charset="0"/>
              </a:rPr>
              <a:t>ritmą: </a:t>
            </a:r>
            <a:r>
              <a:rPr lang="lt-LT" dirty="0">
                <a:latin typeface="Times New Roman" pitchFamily="18" charset="0"/>
                <a:cs typeface="Times New Roman" pitchFamily="18" charset="0"/>
              </a:rPr>
              <a:t>x—x, </a:t>
            </a:r>
            <a:r>
              <a:rPr lang="lt-LT" dirty="0">
                <a:latin typeface="Times New Roman" pitchFamily="18" charset="0"/>
                <a:cs typeface="Times New Roman" pitchFamily="18" charset="0"/>
              </a:rPr>
              <a:t>xx</a:t>
            </a:r>
            <a:r>
              <a:rPr lang="lt-LT" dirty="0">
                <a:latin typeface="Times New Roman" pitchFamily="18" charset="0"/>
                <a:cs typeface="Times New Roman" pitchFamily="18" charset="0"/>
              </a:rPr>
              <a:t>—x, x—</a:t>
            </a:r>
            <a:r>
              <a:rPr lang="lt-LT" dirty="0">
                <a:latin typeface="Times New Roman" pitchFamily="18" charset="0"/>
                <a:cs typeface="Times New Roman" pitchFamily="18" charset="0"/>
              </a:rPr>
              <a:t>xx</a:t>
            </a:r>
            <a:r>
              <a:rPr lang="lt-LT" dirty="0">
                <a:latin typeface="Times New Roman" pitchFamily="18" charset="0"/>
                <a:cs typeface="Times New Roman" pitchFamily="18" charset="0"/>
              </a:rPr>
              <a:t>, </a:t>
            </a:r>
            <a:r>
              <a:rPr lang="lt-LT" dirty="0">
                <a:latin typeface="Times New Roman" pitchFamily="18" charset="0"/>
                <a:cs typeface="Times New Roman" pitchFamily="18" charset="0"/>
              </a:rPr>
              <a:t>xx</a:t>
            </a:r>
            <a:r>
              <a:rPr lang="lt-LT" dirty="0">
                <a:latin typeface="Times New Roman" pitchFamily="18" charset="0"/>
                <a:cs typeface="Times New Roman" pitchFamily="18" charset="0"/>
              </a:rPr>
              <a:t>—</a:t>
            </a:r>
            <a:r>
              <a:rPr lang="lt-LT" dirty="0">
                <a:latin typeface="Times New Roman" pitchFamily="18" charset="0"/>
                <a:cs typeface="Times New Roman" pitchFamily="18" charset="0"/>
              </a:rPr>
              <a:t>xx</a:t>
            </a:r>
            <a:r>
              <a:rPr lang="lt-LT" dirty="0">
                <a:latin typeface="Times New Roman" pitchFamily="18" charset="0"/>
                <a:cs typeface="Times New Roman" pitchFamily="18" charset="0"/>
              </a:rPr>
              <a:t>, </a:t>
            </a:r>
            <a:r>
              <a:rPr lang="lt-LT" dirty="0">
                <a:latin typeface="Times New Roman" pitchFamily="18" charset="0"/>
                <a:cs typeface="Times New Roman" pitchFamily="18" charset="0"/>
              </a:rPr>
              <a:t>xxx</a:t>
            </a:r>
            <a:r>
              <a:rPr lang="lt-LT" dirty="0">
                <a:latin typeface="Times New Roman" pitchFamily="18" charset="0"/>
                <a:cs typeface="Times New Roman" pitchFamily="18" charset="0"/>
              </a:rPr>
              <a:t>—</a:t>
            </a:r>
            <a:r>
              <a:rPr lang="lt-LT" dirty="0">
                <a:latin typeface="Times New Roman" pitchFamily="18" charset="0"/>
                <a:cs typeface="Times New Roman" pitchFamily="18" charset="0"/>
              </a:rPr>
              <a:t>xx</a:t>
            </a:r>
            <a:r>
              <a:rPr lang="lt-LT" dirty="0">
                <a:latin typeface="Times New Roman" pitchFamily="18" charset="0"/>
                <a:cs typeface="Times New Roman" pitchFamily="18" charset="0"/>
              </a:rPr>
              <a:t>, </a:t>
            </a:r>
            <a:r>
              <a:rPr lang="lt-LT" dirty="0">
                <a:latin typeface="Times New Roman" pitchFamily="18" charset="0"/>
                <a:cs typeface="Times New Roman" pitchFamily="18" charset="0"/>
              </a:rPr>
              <a:t>xx</a:t>
            </a:r>
            <a:r>
              <a:rPr lang="lt-LT" dirty="0">
                <a:latin typeface="Times New Roman" pitchFamily="18" charset="0"/>
                <a:cs typeface="Times New Roman" pitchFamily="18" charset="0"/>
              </a:rPr>
              <a:t> – </a:t>
            </a:r>
            <a:r>
              <a:rPr lang="lt-LT" dirty="0">
                <a:latin typeface="Times New Roman" pitchFamily="18" charset="0"/>
                <a:cs typeface="Times New Roman" pitchFamily="18" charset="0"/>
              </a:rPr>
              <a:t>xxx</a:t>
            </a:r>
            <a:r>
              <a:rPr lang="lt-LT" dirty="0">
                <a:latin typeface="Times New Roman" pitchFamily="18" charset="0"/>
                <a:cs typeface="Times New Roman" pitchFamily="18" charset="0"/>
              </a:rPr>
              <a:t>, x—</a:t>
            </a:r>
            <a:r>
              <a:rPr lang="lt-LT" dirty="0">
                <a:latin typeface="Times New Roman" pitchFamily="18" charset="0"/>
                <a:cs typeface="Times New Roman" pitchFamily="18" charset="0"/>
              </a:rPr>
              <a:t>xx</a:t>
            </a:r>
            <a:r>
              <a:rPr lang="lt-LT" dirty="0">
                <a:latin typeface="Times New Roman" pitchFamily="18" charset="0"/>
                <a:cs typeface="Times New Roman" pitchFamily="18" charset="0"/>
              </a:rPr>
              <a:t>—</a:t>
            </a:r>
            <a:r>
              <a:rPr lang="lt-LT" dirty="0">
                <a:latin typeface="Times New Roman" pitchFamily="18" charset="0"/>
                <a:cs typeface="Times New Roman" pitchFamily="18" charset="0"/>
              </a:rPr>
              <a:t>xx</a:t>
            </a:r>
            <a:r>
              <a:rPr lang="lt-LT" dirty="0">
                <a:latin typeface="Times New Roman" pitchFamily="18" charset="0"/>
                <a:cs typeface="Times New Roman" pitchFamily="18" charset="0"/>
              </a:rPr>
              <a:t>, </a:t>
            </a:r>
            <a:r>
              <a:rPr lang="lt-LT" dirty="0" smtClean="0">
                <a:latin typeface="Times New Roman" pitchFamily="18" charset="0"/>
                <a:cs typeface="Times New Roman" pitchFamily="18" charset="0"/>
              </a:rPr>
              <a:t>xx</a:t>
            </a:r>
            <a:r>
              <a:rPr lang="lt-LT" dirty="0" smtClean="0">
                <a:latin typeface="Times New Roman" pitchFamily="18" charset="0"/>
                <a:cs typeface="Times New Roman" pitchFamily="18" charset="0"/>
              </a:rPr>
              <a:t>—x—</a:t>
            </a:r>
            <a:r>
              <a:rPr lang="lt-LT" dirty="0" smtClean="0">
                <a:latin typeface="Times New Roman" pitchFamily="18" charset="0"/>
                <a:cs typeface="Times New Roman" pitchFamily="18" charset="0"/>
              </a:rPr>
              <a:t>xx</a:t>
            </a:r>
            <a:r>
              <a:rPr lang="lt-LT"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a:p>
            <a:pPr algn="just"/>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val="2308815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fr-FR" dirty="0" smtClean="0">
                <a:solidFill>
                  <a:schemeClr val="tx1"/>
                </a:solidFill>
                <a:latin typeface="Times New Roman" pitchFamily="18" charset="0"/>
                <a:cs typeface="Times New Roman" pitchFamily="18" charset="0"/>
              </a:rPr>
              <a:t>Rekomendacijos</a:t>
            </a:r>
            <a:r>
              <a:rPr lang="fr-FR" dirty="0" smtClean="0">
                <a:solidFill>
                  <a:schemeClr val="tx1"/>
                </a:solidFill>
                <a:latin typeface="Times New Roman" pitchFamily="18" charset="0"/>
                <a:cs typeface="Times New Roman" pitchFamily="18" charset="0"/>
              </a:rPr>
              <a:t> </a:t>
            </a:r>
            <a:r>
              <a:rPr lang="fr-FR" dirty="0">
                <a:solidFill>
                  <a:schemeClr val="tx1"/>
                </a:solidFill>
                <a:latin typeface="Times New Roman" pitchFamily="18" charset="0"/>
                <a:cs typeface="Times New Roman" pitchFamily="18" charset="0"/>
              </a:rPr>
              <a:t>vaikų</a:t>
            </a:r>
            <a:r>
              <a:rPr lang="fr-FR" dirty="0">
                <a:solidFill>
                  <a:schemeClr val="tx1"/>
                </a:solidFill>
                <a:latin typeface="Times New Roman" pitchFamily="18" charset="0"/>
                <a:cs typeface="Times New Roman" pitchFamily="18" charset="0"/>
              </a:rPr>
              <a:t> </a:t>
            </a:r>
            <a:r>
              <a:rPr lang="fr-FR" dirty="0">
                <a:solidFill>
                  <a:schemeClr val="tx1"/>
                </a:solidFill>
                <a:latin typeface="Times New Roman" pitchFamily="18" charset="0"/>
                <a:cs typeface="Times New Roman" pitchFamily="18" charset="0"/>
              </a:rPr>
              <a:t>kalbo</a:t>
            </a:r>
            <a:r>
              <a:rPr lang="lt-LT" dirty="0">
                <a:solidFill>
                  <a:schemeClr val="tx1"/>
                </a:solidFill>
                <a:latin typeface="Times New Roman" pitchFamily="18" charset="0"/>
                <a:cs typeface="Times New Roman" pitchFamily="18" charset="0"/>
              </a:rPr>
              <a:t>s</a:t>
            </a:r>
            <a:r>
              <a:rPr lang="fr-FR" dirty="0">
                <a:solidFill>
                  <a:schemeClr val="tx1"/>
                </a:solidFill>
                <a:latin typeface="Times New Roman" pitchFamily="18" charset="0"/>
                <a:cs typeface="Times New Roman" pitchFamily="18" charset="0"/>
              </a:rPr>
              <a:t> </a:t>
            </a:r>
            <a:r>
              <a:rPr lang="fr-FR" dirty="0" smtClean="0">
                <a:solidFill>
                  <a:schemeClr val="tx1"/>
                </a:solidFill>
                <a:latin typeface="Times New Roman" pitchFamily="18" charset="0"/>
                <a:cs typeface="Times New Roman" pitchFamily="18" charset="0"/>
              </a:rPr>
              <a:t>ugdymui</a:t>
            </a:r>
            <a:endParaRPr lang="lt-LT" dirty="0">
              <a:solidFill>
                <a:schemeClr val="tx1"/>
              </a:solidFill>
            </a:endParaRPr>
          </a:p>
        </p:txBody>
      </p:sp>
      <p:sp>
        <p:nvSpPr>
          <p:cNvPr id="3" name="Turinio vietos rezervavimo ženklas 2"/>
          <p:cNvSpPr>
            <a:spLocks noGrp="1"/>
          </p:cNvSpPr>
          <p:nvPr>
            <p:ph idx="1"/>
          </p:nvPr>
        </p:nvSpPr>
        <p:spPr/>
        <p:txBody>
          <a:bodyPr>
            <a:normAutofit fontScale="77500" lnSpcReduction="20000"/>
          </a:bodyPr>
          <a:lstStyle/>
          <a:p>
            <a:pPr marL="114300" indent="0" algn="just">
              <a:buNone/>
            </a:pPr>
            <a:r>
              <a:rPr lang="lt-LT" b="1" dirty="0" smtClean="0">
                <a:latin typeface="Times New Roman" pitchFamily="18" charset="0"/>
                <a:cs typeface="Times New Roman" pitchFamily="18" charset="0"/>
              </a:rPr>
              <a:t>Žaidimai foneminiam suvokimui lavinti</a:t>
            </a:r>
          </a:p>
          <a:p>
            <a:pPr marL="114300" indent="0" algn="just">
              <a:buNone/>
            </a:pPr>
            <a:r>
              <a:rPr lang="lt-LT" dirty="0" smtClean="0">
                <a:latin typeface="Times New Roman" pitchFamily="18" charset="0"/>
                <a:cs typeface="Times New Roman" pitchFamily="18" charset="0"/>
              </a:rPr>
              <a:t>Neišugdytas foneminis suvokimas </a:t>
            </a:r>
            <a:r>
              <a:rPr lang="lt-LT" dirty="0">
                <a:latin typeface="Times New Roman" pitchFamily="18" charset="0"/>
                <a:cs typeface="Times New Roman" pitchFamily="18" charset="0"/>
              </a:rPr>
              <a:t>labai apsunkina vaikų žodyno, gramatinės kalbos  sandaros,  rišliosios  kalbos  vystymąsi. Todėl  vaikai  sunkiau  išmoksta rašyti, skaityti,  lėčiau  formuojasi  garsinės analizės ir sintezės įgūdžiai.  Šie įgūdžiai – būtina sąlyga išmokti  rašyti</a:t>
            </a:r>
            <a:r>
              <a:rPr lang="lt-LT" dirty="0" smtClean="0">
                <a:latin typeface="Times New Roman" pitchFamily="18" charset="0"/>
                <a:cs typeface="Times New Roman" pitchFamily="18" charset="0"/>
              </a:rPr>
              <a:t>.</a:t>
            </a:r>
          </a:p>
          <a:p>
            <a:pPr lvl="0" algn="just"/>
            <a:r>
              <a:rPr lang="lt-LT" b="1" dirty="0" smtClean="0">
                <a:latin typeface="Times New Roman" pitchFamily="18" charset="0"/>
                <a:cs typeface="Times New Roman" pitchFamily="18" charset="0"/>
              </a:rPr>
              <a:t>„</a:t>
            </a:r>
            <a:r>
              <a:rPr lang="lt-LT" b="1" dirty="0">
                <a:latin typeface="Times New Roman" pitchFamily="18" charset="0"/>
                <a:cs typeface="Times New Roman" pitchFamily="18" charset="0"/>
              </a:rPr>
              <a:t>Sugauk garsiuką“</a:t>
            </a:r>
            <a:endParaRPr lang="lt-LT" dirty="0">
              <a:latin typeface="Times New Roman" pitchFamily="18" charset="0"/>
              <a:cs typeface="Times New Roman" pitchFamily="18" charset="0"/>
            </a:endParaRPr>
          </a:p>
          <a:p>
            <a:pPr marL="114300" indent="0" algn="just">
              <a:buNone/>
            </a:pPr>
            <a:r>
              <a:rPr lang="lt-LT" dirty="0" smtClean="0">
                <a:latin typeface="Times New Roman" pitchFamily="18" charset="0"/>
                <a:cs typeface="Times New Roman" pitchFamily="18" charset="0"/>
              </a:rPr>
              <a:t>	Vaikas </a:t>
            </a:r>
            <a:r>
              <a:rPr lang="lt-LT" dirty="0">
                <a:latin typeface="Times New Roman" pitchFamily="18" charset="0"/>
                <a:cs typeface="Times New Roman" pitchFamily="18" charset="0"/>
              </a:rPr>
              <a:t>arba </a:t>
            </a:r>
            <a:r>
              <a:rPr lang="lt-LT" dirty="0" smtClean="0">
                <a:latin typeface="Times New Roman" pitchFamily="18" charset="0"/>
                <a:cs typeface="Times New Roman" pitchFamily="18" charset="0"/>
              </a:rPr>
              <a:t>suaugusysis </a:t>
            </a:r>
            <a:r>
              <a:rPr lang="lt-LT" dirty="0">
                <a:latin typeface="Times New Roman" pitchFamily="18" charset="0"/>
                <a:cs typeface="Times New Roman" pitchFamily="18" charset="0"/>
              </a:rPr>
              <a:t>pasirenka, kokį garsą (a, o, ū, y, e, ė ar kitus </a:t>
            </a:r>
            <a:r>
              <a:rPr lang="lt-LT" dirty="0" smtClean="0">
                <a:latin typeface="Times New Roman" pitchFamily="18" charset="0"/>
                <a:cs typeface="Times New Roman" pitchFamily="18" charset="0"/>
              </a:rPr>
              <a:t>) </a:t>
            </a:r>
            <a:r>
              <a:rPr lang="lt-LT" dirty="0">
                <a:latin typeface="Times New Roman" pitchFamily="18" charset="0"/>
                <a:cs typeface="Times New Roman" pitchFamily="18" charset="0"/>
              </a:rPr>
              <a:t>„gaudys“. </a:t>
            </a:r>
            <a:r>
              <a:rPr lang="lt-LT" dirty="0" smtClean="0">
                <a:latin typeface="Times New Roman" pitchFamily="18" charset="0"/>
                <a:cs typeface="Times New Roman" pitchFamily="18" charset="0"/>
              </a:rPr>
              <a:t>Suaugusysis </a:t>
            </a:r>
            <a:r>
              <a:rPr lang="lt-LT" dirty="0">
                <a:latin typeface="Times New Roman" pitchFamily="18" charset="0"/>
                <a:cs typeface="Times New Roman" pitchFamily="18" charset="0"/>
              </a:rPr>
              <a:t>lėtai </a:t>
            </a:r>
            <a:r>
              <a:rPr lang="lt-LT" dirty="0" smtClean="0">
                <a:latin typeface="Times New Roman" pitchFamily="18" charset="0"/>
                <a:cs typeface="Times New Roman" pitchFamily="18" charset="0"/>
              </a:rPr>
              <a:t>taria 	įvairius </a:t>
            </a:r>
            <a:r>
              <a:rPr lang="lt-LT" dirty="0" smtClean="0">
                <a:latin typeface="Times New Roman" pitchFamily="18" charset="0"/>
                <a:cs typeface="Times New Roman" pitchFamily="18" charset="0"/>
              </a:rPr>
              <a:t>garsus,</a:t>
            </a:r>
            <a:r>
              <a:rPr lang="lt-LT" dirty="0">
                <a:latin typeface="Times New Roman" pitchFamily="18" charset="0"/>
                <a:cs typeface="Times New Roman" pitchFamily="18" charset="0"/>
              </a:rPr>
              <a:t> </a:t>
            </a:r>
            <a:r>
              <a:rPr lang="lt-LT" dirty="0" smtClean="0">
                <a:latin typeface="Times New Roman" pitchFamily="18" charset="0"/>
                <a:cs typeface="Times New Roman" pitchFamily="18" charset="0"/>
              </a:rPr>
              <a:t>o </a:t>
            </a:r>
            <a:r>
              <a:rPr lang="lt-LT" dirty="0">
                <a:latin typeface="Times New Roman" pitchFamily="18" charset="0"/>
                <a:cs typeface="Times New Roman" pitchFamily="18" charset="0"/>
              </a:rPr>
              <a:t>vaikas, išgirdęs pasirinktą garsą, suploja rankomis. </a:t>
            </a:r>
            <a:r>
              <a:rPr lang="lt-LT" dirty="0" smtClean="0">
                <a:latin typeface="Times New Roman" pitchFamily="18" charset="0"/>
                <a:cs typeface="Times New Roman" pitchFamily="18" charset="0"/>
              </a:rPr>
              <a:t>Garsų </a:t>
            </a:r>
            <a:r>
              <a:rPr lang="lt-LT" dirty="0">
                <a:latin typeface="Times New Roman" pitchFamily="18" charset="0"/>
                <a:cs typeface="Times New Roman" pitchFamily="18" charset="0"/>
              </a:rPr>
              <a:t>tarimo tempą galima </a:t>
            </a:r>
            <a:r>
              <a:rPr lang="lt-LT" dirty="0" smtClean="0">
                <a:latin typeface="Times New Roman" pitchFamily="18" charset="0"/>
                <a:cs typeface="Times New Roman" pitchFamily="18" charset="0"/>
              </a:rPr>
              <a:t>keisti</a:t>
            </a:r>
            <a:r>
              <a:rPr lang="lt-LT" dirty="0">
                <a:latin typeface="Times New Roman" pitchFamily="18" charset="0"/>
                <a:cs typeface="Times New Roman" pitchFamily="18" charset="0"/>
              </a:rPr>
              <a:t>.</a:t>
            </a:r>
          </a:p>
          <a:p>
            <a:pPr lvl="0" algn="just"/>
            <a:r>
              <a:rPr lang="lt-LT" b="1" dirty="0">
                <a:latin typeface="Times New Roman" pitchFamily="18" charset="0"/>
                <a:cs typeface="Times New Roman" pitchFamily="18" charset="0"/>
              </a:rPr>
              <a:t>„Įspėk žodį“</a:t>
            </a:r>
            <a:endParaRPr lang="lt-LT" dirty="0">
              <a:latin typeface="Times New Roman" pitchFamily="18" charset="0"/>
              <a:cs typeface="Times New Roman" pitchFamily="18" charset="0"/>
            </a:endParaRPr>
          </a:p>
          <a:p>
            <a:pPr marL="114300" indent="0" algn="just">
              <a:buNone/>
            </a:pPr>
            <a:r>
              <a:rPr lang="lt-LT" dirty="0" smtClean="0">
                <a:latin typeface="Times New Roman" pitchFamily="18" charset="0"/>
                <a:cs typeface="Times New Roman" pitchFamily="18" charset="0"/>
              </a:rPr>
              <a:t>	Sakoma</a:t>
            </a:r>
            <a:r>
              <a:rPr lang="lt-LT" dirty="0">
                <a:latin typeface="Times New Roman" pitchFamily="18" charset="0"/>
                <a:cs typeface="Times New Roman" pitchFamily="18" charset="0"/>
              </a:rPr>
              <a:t>: „Sugalvojau žodį. </a:t>
            </a:r>
            <a:r>
              <a:rPr lang="lt-LT" dirty="0" smtClean="0">
                <a:latin typeface="Times New Roman" pitchFamily="18" charset="0"/>
                <a:cs typeface="Times New Roman" pitchFamily="18" charset="0"/>
              </a:rPr>
              <a:t>Jo </a:t>
            </a:r>
            <a:r>
              <a:rPr lang="lt-LT" dirty="0">
                <a:latin typeface="Times New Roman" pitchFamily="18" charset="0"/>
                <a:cs typeface="Times New Roman" pitchFamily="18" charset="0"/>
              </a:rPr>
              <a:t>pradžia yra LĖ. Koks tai galėtų būti žodis</a:t>
            </a:r>
            <a:r>
              <a:rPr lang="lt-LT" dirty="0" smtClean="0">
                <a:latin typeface="Times New Roman" pitchFamily="18" charset="0"/>
                <a:cs typeface="Times New Roman" pitchFamily="18" charset="0"/>
              </a:rPr>
              <a:t>?“ (</a:t>
            </a:r>
            <a:r>
              <a:rPr lang="lt-LT" dirty="0">
                <a:latin typeface="Times New Roman" pitchFamily="18" charset="0"/>
                <a:cs typeface="Times New Roman" pitchFamily="18" charset="0"/>
              </a:rPr>
              <a:t>lėlė, lėktuvas, </a:t>
            </a:r>
            <a:r>
              <a:rPr lang="lt-LT" dirty="0" smtClean="0">
                <a:latin typeface="Times New Roman" pitchFamily="18" charset="0"/>
                <a:cs typeface="Times New Roman" pitchFamily="18" charset="0"/>
              </a:rPr>
              <a:t>lėtas</a:t>
            </a:r>
            <a:r>
              <a:rPr lang="lt-LT" dirty="0">
                <a:latin typeface="Times New Roman" pitchFamily="18" charset="0"/>
                <a:cs typeface="Times New Roman" pitchFamily="18" charset="0"/>
              </a:rPr>
              <a:t>, </a:t>
            </a:r>
            <a:r>
              <a:rPr lang="lt-LT" dirty="0" smtClean="0">
                <a:latin typeface="Times New Roman" pitchFamily="18" charset="0"/>
                <a:cs typeface="Times New Roman" pitchFamily="18" charset="0"/>
              </a:rPr>
              <a:t>	lėkštas </a:t>
            </a:r>
            <a:r>
              <a:rPr lang="lt-LT" dirty="0">
                <a:latin typeface="Times New Roman" pitchFamily="18" charset="0"/>
                <a:cs typeface="Times New Roman" pitchFamily="18" charset="0"/>
              </a:rPr>
              <a:t>ir </a:t>
            </a:r>
            <a:r>
              <a:rPr lang="lt-LT" dirty="0">
                <a:latin typeface="Times New Roman" pitchFamily="18" charset="0"/>
                <a:cs typeface="Times New Roman" pitchFamily="18" charset="0"/>
              </a:rPr>
              <a:t>pan</a:t>
            </a:r>
            <a:r>
              <a:rPr lang="lt-LT" dirty="0">
                <a:latin typeface="Times New Roman" pitchFamily="18" charset="0"/>
                <a:cs typeface="Times New Roman" pitchFamily="18" charset="0"/>
              </a:rPr>
              <a:t>.).</a:t>
            </a:r>
          </a:p>
          <a:p>
            <a:pPr lvl="0" algn="just"/>
            <a:r>
              <a:rPr lang="lt-LT" b="1" dirty="0">
                <a:latin typeface="Times New Roman" pitchFamily="18" charset="0"/>
                <a:cs typeface="Times New Roman" pitchFamily="18" charset="0"/>
              </a:rPr>
              <a:t>„Žaidimas su kamuoliu“</a:t>
            </a:r>
            <a:endParaRPr lang="lt-LT" dirty="0">
              <a:latin typeface="Times New Roman" pitchFamily="18" charset="0"/>
              <a:cs typeface="Times New Roman" pitchFamily="18" charset="0"/>
            </a:endParaRPr>
          </a:p>
          <a:p>
            <a:pPr marL="114300" indent="0" algn="just">
              <a:buNone/>
            </a:pPr>
            <a:r>
              <a:rPr lang="lt-LT" dirty="0" smtClean="0">
                <a:latin typeface="Times New Roman" pitchFamily="18" charset="0"/>
                <a:cs typeface="Times New Roman" pitchFamily="18" charset="0"/>
              </a:rPr>
              <a:t>	Sugalvojami įvairūs žodžiai. Vienas </a:t>
            </a:r>
            <a:r>
              <a:rPr lang="lt-LT" dirty="0">
                <a:latin typeface="Times New Roman" pitchFamily="18" charset="0"/>
                <a:cs typeface="Times New Roman" pitchFamily="18" charset="0"/>
              </a:rPr>
              <a:t>vaikas sako skiemenį ir meta kamuolį kitam vaikui. Šis sugavęs jį, </a:t>
            </a:r>
            <a:r>
              <a:rPr lang="lt-LT" dirty="0" smtClean="0">
                <a:latin typeface="Times New Roman" pitchFamily="18" charset="0"/>
                <a:cs typeface="Times New Roman" pitchFamily="18" charset="0"/>
              </a:rPr>
              <a:t>	sako antrą skiemenį to paties </a:t>
            </a:r>
            <a:r>
              <a:rPr lang="lt-LT" dirty="0">
                <a:latin typeface="Times New Roman" pitchFamily="18" charset="0"/>
                <a:cs typeface="Times New Roman" pitchFamily="18" charset="0"/>
              </a:rPr>
              <a:t>žodžio ir meta </a:t>
            </a:r>
            <a:r>
              <a:rPr lang="lt-LT" dirty="0" smtClean="0">
                <a:latin typeface="Times New Roman" pitchFamily="18" charset="0"/>
                <a:cs typeface="Times New Roman" pitchFamily="18" charset="0"/>
              </a:rPr>
              <a:t>kamuolį </a:t>
            </a:r>
            <a:r>
              <a:rPr lang="lt-LT" dirty="0">
                <a:latin typeface="Times New Roman" pitchFamily="18" charset="0"/>
                <a:cs typeface="Times New Roman" pitchFamily="18" charset="0"/>
              </a:rPr>
              <a:t>kitam vaikui.</a:t>
            </a:r>
          </a:p>
          <a:p>
            <a:pPr lvl="0" algn="just"/>
            <a:r>
              <a:rPr lang="lt-LT" b="1" dirty="0">
                <a:latin typeface="Times New Roman" pitchFamily="18" charset="0"/>
                <a:cs typeface="Times New Roman" pitchFamily="18" charset="0"/>
              </a:rPr>
              <a:t>„Parduotuvė“</a:t>
            </a:r>
            <a:endParaRPr lang="lt-LT" dirty="0">
              <a:latin typeface="Times New Roman" pitchFamily="18" charset="0"/>
              <a:cs typeface="Times New Roman" pitchFamily="18" charset="0"/>
            </a:endParaRPr>
          </a:p>
          <a:p>
            <a:pPr marL="114300" indent="0" algn="just">
              <a:buNone/>
            </a:pPr>
            <a:r>
              <a:rPr lang="lt-LT" dirty="0" smtClean="0">
                <a:latin typeface="Times New Roman" pitchFamily="18" charset="0"/>
                <a:cs typeface="Times New Roman" pitchFamily="18" charset="0"/>
              </a:rPr>
              <a:t>	„</a:t>
            </a:r>
            <a:r>
              <a:rPr lang="lt-LT" dirty="0">
                <a:latin typeface="Times New Roman" pitchFamily="18" charset="0"/>
                <a:cs typeface="Times New Roman" pitchFamily="18" charset="0"/>
              </a:rPr>
              <a:t>Perkami“ tik tie paveikslėliai, kurių pavadinime yra nurodytas garsas. Nupirkti paveikslėliai </a:t>
            </a:r>
            <a:r>
              <a:rPr lang="lt-LT" dirty="0" smtClean="0">
                <a:latin typeface="Times New Roman" pitchFamily="18" charset="0"/>
                <a:cs typeface="Times New Roman" pitchFamily="18" charset="0"/>
              </a:rPr>
              <a:t>sudedami 	į </a:t>
            </a:r>
            <a:r>
              <a:rPr lang="lt-LT" dirty="0">
                <a:latin typeface="Times New Roman" pitchFamily="18" charset="0"/>
                <a:cs typeface="Times New Roman" pitchFamily="18" charset="0"/>
              </a:rPr>
              <a:t>krūvelę ir </a:t>
            </a:r>
            <a:r>
              <a:rPr lang="lt-LT" dirty="0" smtClean="0">
                <a:latin typeface="Times New Roman" pitchFamily="18" charset="0"/>
                <a:cs typeface="Times New Roman" pitchFamily="18" charset="0"/>
              </a:rPr>
              <a:t>pavadinami</a:t>
            </a:r>
            <a:r>
              <a:rPr lang="lt-LT" dirty="0">
                <a:latin typeface="Times New Roman" pitchFamily="18" charset="0"/>
                <a:cs typeface="Times New Roman" pitchFamily="18" charset="0"/>
              </a:rPr>
              <a:t>. Po to pavadinami likusieji.</a:t>
            </a:r>
          </a:p>
          <a:p>
            <a:pPr lvl="0" algn="just"/>
            <a:r>
              <a:rPr lang="lt-LT" b="1" dirty="0">
                <a:latin typeface="Times New Roman" pitchFamily="18" charset="0"/>
                <a:cs typeface="Times New Roman" pitchFamily="18" charset="0"/>
              </a:rPr>
              <a:t>Žodžių traukinukas“</a:t>
            </a:r>
            <a:endParaRPr lang="lt-LT" dirty="0">
              <a:latin typeface="Times New Roman" pitchFamily="18" charset="0"/>
              <a:cs typeface="Times New Roman" pitchFamily="18" charset="0"/>
            </a:endParaRPr>
          </a:p>
          <a:p>
            <a:pPr marL="114300" indent="0" algn="just">
              <a:buNone/>
            </a:pPr>
            <a:r>
              <a:rPr lang="lt-LT" dirty="0" smtClean="0">
                <a:latin typeface="Times New Roman" pitchFamily="18" charset="0"/>
                <a:cs typeface="Times New Roman" pitchFamily="18" charset="0"/>
              </a:rPr>
              <a:t>	Sugalvojama </a:t>
            </a:r>
            <a:r>
              <a:rPr lang="lt-LT" dirty="0">
                <a:latin typeface="Times New Roman" pitchFamily="18" charset="0"/>
                <a:cs typeface="Times New Roman" pitchFamily="18" charset="0"/>
              </a:rPr>
              <a:t>nenutrūkstama grandinė žodžių, prasidedančių ir pasibaigiančių tuo pačiu garsu. </a:t>
            </a:r>
            <a:r>
              <a:rPr lang="lt-LT" dirty="0" smtClean="0">
                <a:latin typeface="Times New Roman" pitchFamily="18" charset="0"/>
                <a:cs typeface="Times New Roman" pitchFamily="18" charset="0"/>
              </a:rPr>
              <a:t>	Žaidimą 	galima </a:t>
            </a:r>
            <a:r>
              <a:rPr lang="lt-LT" dirty="0">
                <a:latin typeface="Times New Roman" pitchFamily="18" charset="0"/>
                <a:cs typeface="Times New Roman" pitchFamily="18" charset="0"/>
              </a:rPr>
              <a:t>pradėti </a:t>
            </a:r>
            <a:r>
              <a:rPr lang="lt-LT" dirty="0" smtClean="0">
                <a:latin typeface="Times New Roman" pitchFamily="18" charset="0"/>
                <a:cs typeface="Times New Roman" pitchFamily="18" charset="0"/>
              </a:rPr>
              <a:t>ir </a:t>
            </a:r>
            <a:r>
              <a:rPr lang="lt-LT" dirty="0">
                <a:latin typeface="Times New Roman" pitchFamily="18" charset="0"/>
                <a:cs typeface="Times New Roman" pitchFamily="18" charset="0"/>
              </a:rPr>
              <a:t>tęsti  klausimais „ką pirkai parduotuvėje?...“, „ ką girdi miške?...“ ir </a:t>
            </a:r>
            <a:r>
              <a:rPr lang="lt-LT" dirty="0">
                <a:latin typeface="Times New Roman" pitchFamily="18" charset="0"/>
                <a:cs typeface="Times New Roman" pitchFamily="18" charset="0"/>
              </a:rPr>
              <a:t>t.t</a:t>
            </a:r>
            <a:r>
              <a:rPr lang="lt-LT" dirty="0">
                <a:latin typeface="Times New Roman" pitchFamily="18" charset="0"/>
                <a:cs typeface="Times New Roman" pitchFamily="18" charset="0"/>
              </a:rPr>
              <a:t>. </a:t>
            </a:r>
          </a:p>
          <a:p>
            <a:pPr algn="just"/>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val="2714135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fr-FR" dirty="0" smtClean="0">
                <a:solidFill>
                  <a:schemeClr val="tx1"/>
                </a:solidFill>
                <a:latin typeface="Times New Roman" pitchFamily="18" charset="0"/>
                <a:cs typeface="Times New Roman" pitchFamily="18" charset="0"/>
              </a:rPr>
              <a:t>Rekomendacijos</a:t>
            </a:r>
            <a:r>
              <a:rPr lang="fr-FR" dirty="0" smtClean="0">
                <a:solidFill>
                  <a:schemeClr val="tx1"/>
                </a:solidFill>
                <a:latin typeface="Times New Roman" pitchFamily="18" charset="0"/>
                <a:cs typeface="Times New Roman" pitchFamily="18" charset="0"/>
              </a:rPr>
              <a:t> </a:t>
            </a:r>
            <a:r>
              <a:rPr lang="fr-FR" dirty="0">
                <a:solidFill>
                  <a:schemeClr val="tx1"/>
                </a:solidFill>
                <a:latin typeface="Times New Roman" pitchFamily="18" charset="0"/>
                <a:cs typeface="Times New Roman" pitchFamily="18" charset="0"/>
              </a:rPr>
              <a:t>vaikų</a:t>
            </a:r>
            <a:r>
              <a:rPr lang="fr-FR" dirty="0">
                <a:solidFill>
                  <a:schemeClr val="tx1"/>
                </a:solidFill>
                <a:latin typeface="Times New Roman" pitchFamily="18" charset="0"/>
                <a:cs typeface="Times New Roman" pitchFamily="18" charset="0"/>
              </a:rPr>
              <a:t> </a:t>
            </a:r>
            <a:r>
              <a:rPr lang="fr-FR" dirty="0">
                <a:solidFill>
                  <a:schemeClr val="tx1"/>
                </a:solidFill>
                <a:latin typeface="Times New Roman" pitchFamily="18" charset="0"/>
                <a:cs typeface="Times New Roman" pitchFamily="18" charset="0"/>
              </a:rPr>
              <a:t>kalbo</a:t>
            </a:r>
            <a:r>
              <a:rPr lang="lt-LT" dirty="0">
                <a:solidFill>
                  <a:schemeClr val="tx1"/>
                </a:solidFill>
                <a:latin typeface="Times New Roman" pitchFamily="18" charset="0"/>
                <a:cs typeface="Times New Roman" pitchFamily="18" charset="0"/>
              </a:rPr>
              <a:t>s</a:t>
            </a:r>
            <a:r>
              <a:rPr lang="fr-FR" dirty="0">
                <a:solidFill>
                  <a:schemeClr val="tx1"/>
                </a:solidFill>
                <a:latin typeface="Times New Roman" pitchFamily="18" charset="0"/>
                <a:cs typeface="Times New Roman" pitchFamily="18" charset="0"/>
              </a:rPr>
              <a:t> </a:t>
            </a:r>
            <a:r>
              <a:rPr lang="fr-FR" dirty="0" smtClean="0">
                <a:solidFill>
                  <a:schemeClr val="tx1"/>
                </a:solidFill>
                <a:latin typeface="Times New Roman" pitchFamily="18" charset="0"/>
                <a:cs typeface="Times New Roman" pitchFamily="18" charset="0"/>
              </a:rPr>
              <a:t>ugdymui</a:t>
            </a:r>
            <a:endParaRPr lang="lt-LT" dirty="0">
              <a:solidFill>
                <a:schemeClr val="tx1"/>
              </a:solidFill>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92500" lnSpcReduction="10000"/>
          </a:bodyPr>
          <a:lstStyle/>
          <a:p>
            <a:pPr marL="114300" indent="0" algn="just">
              <a:buNone/>
            </a:pPr>
            <a:r>
              <a:rPr lang="lt-LT" b="1" dirty="0" smtClean="0">
                <a:latin typeface="Times New Roman" pitchFamily="18" charset="0"/>
                <a:cs typeface="Times New Roman" pitchFamily="18" charset="0"/>
              </a:rPr>
              <a:t>Smulkiosios  motorikos lavinimo  pratimai</a:t>
            </a:r>
            <a:endParaRPr lang="lt-LT" dirty="0" smtClean="0">
              <a:latin typeface="Times New Roman" pitchFamily="18" charset="0"/>
              <a:cs typeface="Times New Roman" pitchFamily="18" charset="0"/>
            </a:endParaRPr>
          </a:p>
          <a:p>
            <a:pPr lvl="0" algn="just"/>
            <a:r>
              <a:rPr lang="lt-LT" dirty="0" smtClean="0">
                <a:latin typeface="Times New Roman" pitchFamily="18" charset="0"/>
                <a:cs typeface="Times New Roman" pitchFamily="18" charset="0"/>
              </a:rPr>
              <a:t>Įvairūs </a:t>
            </a:r>
            <a:r>
              <a:rPr lang="lt-LT" dirty="0">
                <a:latin typeface="Times New Roman" pitchFamily="18" charset="0"/>
                <a:cs typeface="Times New Roman" pitchFamily="18" charset="0"/>
              </a:rPr>
              <a:t>pirštų ar plaštakos pratimai (lenkti pirštus sugniaužiant į kumšti; tiesti pirštus; nykščiu liesti iš eilės kiekvieno piršto galą pirmyn ir atgal ir </a:t>
            </a:r>
            <a:r>
              <a:rPr lang="lt-LT" dirty="0">
                <a:latin typeface="Times New Roman" pitchFamily="18" charset="0"/>
                <a:cs typeface="Times New Roman" pitchFamily="18" charset="0"/>
              </a:rPr>
              <a:t>pan</a:t>
            </a:r>
            <a:r>
              <a:rPr lang="lt-LT" dirty="0" smtClean="0">
                <a:latin typeface="Times New Roman" pitchFamily="18" charset="0"/>
                <a:cs typeface="Times New Roman" pitchFamily="18" charset="0"/>
              </a:rPr>
              <a:t>.).</a:t>
            </a:r>
          </a:p>
          <a:p>
            <a:pPr lvl="0" algn="just"/>
            <a:r>
              <a:rPr lang="lt-LT" dirty="0">
                <a:latin typeface="Times New Roman" pitchFamily="18" charset="0"/>
                <a:cs typeface="Times New Roman" pitchFamily="18" charset="0"/>
              </a:rPr>
              <a:t>Ž</a:t>
            </a:r>
            <a:r>
              <a:rPr lang="lt-LT" dirty="0" smtClean="0">
                <a:latin typeface="Times New Roman" pitchFamily="18" charset="0"/>
                <a:cs typeface="Times New Roman" pitchFamily="18" charset="0"/>
              </a:rPr>
              <a:t>aidybiniai </a:t>
            </a:r>
            <a:r>
              <a:rPr lang="lt-LT" dirty="0">
                <a:latin typeface="Times New Roman" pitchFamily="18" charset="0"/>
                <a:cs typeface="Times New Roman" pitchFamily="18" charset="0"/>
              </a:rPr>
              <a:t>pratimai, žaidimai (sugauti greitai per stalą traukiamos juostelės galą; stalo žaidimai su smulkiomis detalėmis; pirštukų teatras, šešėlių teatras ir </a:t>
            </a:r>
            <a:r>
              <a:rPr lang="lt-LT" dirty="0">
                <a:latin typeface="Times New Roman" pitchFamily="18" charset="0"/>
                <a:cs typeface="Times New Roman" pitchFamily="18" charset="0"/>
              </a:rPr>
              <a:t>pan</a:t>
            </a:r>
            <a:r>
              <a:rPr lang="lt-LT" dirty="0" smtClean="0">
                <a:latin typeface="Times New Roman" pitchFamily="18" charset="0"/>
                <a:cs typeface="Times New Roman" pitchFamily="18" charset="0"/>
              </a:rPr>
              <a:t>.).</a:t>
            </a:r>
          </a:p>
          <a:p>
            <a:pPr lvl="0" algn="just"/>
            <a:r>
              <a:rPr lang="lt-LT" dirty="0">
                <a:latin typeface="Times New Roman" pitchFamily="18" charset="0"/>
                <a:cs typeface="Times New Roman" pitchFamily="18" charset="0"/>
              </a:rPr>
              <a:t>M</a:t>
            </a:r>
            <a:r>
              <a:rPr lang="lt-LT" dirty="0" smtClean="0">
                <a:latin typeface="Times New Roman" pitchFamily="18" charset="0"/>
                <a:cs typeface="Times New Roman" pitchFamily="18" charset="0"/>
              </a:rPr>
              <a:t>anipuliaciniai</a:t>
            </a:r>
            <a:r>
              <a:rPr lang="lt-LT" dirty="0" smtClean="0">
                <a:latin typeface="Times New Roman" pitchFamily="18" charset="0"/>
                <a:cs typeface="Times New Roman" pitchFamily="18" charset="0"/>
              </a:rPr>
              <a:t> </a:t>
            </a:r>
            <a:r>
              <a:rPr lang="lt-LT" dirty="0">
                <a:latin typeface="Times New Roman" pitchFamily="18" charset="0"/>
                <a:cs typeface="Times New Roman" pitchFamily="18" charset="0"/>
              </a:rPr>
              <a:t>(pirštų ir visos plaštakos) judesiai (surinkti žirnius, monetas, degtukus ir dėlioti po vieną į dėžutę; rūšiuoti įvairią smulkią medžiagą žnyplėmis; verti karoliukus; kaišioti smulkius </a:t>
            </a:r>
            <a:r>
              <a:rPr lang="lt-LT" dirty="0">
                <a:latin typeface="Times New Roman" pitchFamily="18" charset="0"/>
                <a:cs typeface="Times New Roman" pitchFamily="18" charset="0"/>
              </a:rPr>
              <a:t>kaištukus</a:t>
            </a:r>
            <a:r>
              <a:rPr lang="lt-LT" dirty="0">
                <a:latin typeface="Times New Roman" pitchFamily="18" charset="0"/>
                <a:cs typeface="Times New Roman" pitchFamily="18" charset="0"/>
              </a:rPr>
              <a:t> į skylutes; atsegti ir užsegti sagas, kilpeles; susegti drabužių segtukus ant virvės; atitraukti ir užtraukti užtrauktuką; pinti kasas; atrišti ir užrišti batų raištelius; atrišti ir surišti kaspiną ir </a:t>
            </a:r>
            <a:r>
              <a:rPr lang="lt-LT" dirty="0">
                <a:latin typeface="Times New Roman" pitchFamily="18" charset="0"/>
                <a:cs typeface="Times New Roman" pitchFamily="18" charset="0"/>
              </a:rPr>
              <a:t>pan</a:t>
            </a:r>
            <a:r>
              <a:rPr lang="lt-LT"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a:p>
            <a:pPr lvl="0" algn="just"/>
            <a:r>
              <a:rPr lang="lt-LT" dirty="0">
                <a:latin typeface="Times New Roman" pitchFamily="18" charset="0"/>
                <a:cs typeface="Times New Roman" pitchFamily="18" charset="0"/>
              </a:rPr>
              <a:t>Į</a:t>
            </a:r>
            <a:r>
              <a:rPr lang="lt-LT" dirty="0" smtClean="0">
                <a:latin typeface="Times New Roman" pitchFamily="18" charset="0"/>
                <a:cs typeface="Times New Roman" pitchFamily="18" charset="0"/>
              </a:rPr>
              <a:t>vairi </a:t>
            </a:r>
            <a:r>
              <a:rPr lang="lt-LT" dirty="0">
                <a:latin typeface="Times New Roman" pitchFamily="18" charset="0"/>
                <a:cs typeface="Times New Roman" pitchFamily="18" charset="0"/>
              </a:rPr>
              <a:t>meninė veikla (piešti; karpyti iš popieriaus; lipdyti iš plastilino, molio; iš popieriaus lankstyti </a:t>
            </a:r>
            <a:r>
              <a:rPr lang="lt-LT" dirty="0">
                <a:latin typeface="Times New Roman" pitchFamily="18" charset="0"/>
                <a:cs typeface="Times New Roman" pitchFamily="18" charset="0"/>
              </a:rPr>
              <a:t>origami</a:t>
            </a:r>
            <a:r>
              <a:rPr lang="lt-LT" dirty="0">
                <a:latin typeface="Times New Roman" pitchFamily="18" charset="0"/>
                <a:cs typeface="Times New Roman" pitchFamily="18" charset="0"/>
              </a:rPr>
              <a:t>; daryti grandines, girliandas iš spalvoto popieriaus; dėlioti įvairius ornamentus iš smulkių sėklų, akmenukų, pagaliukų ir </a:t>
            </a:r>
            <a:r>
              <a:rPr lang="lt-LT" dirty="0">
                <a:latin typeface="Times New Roman" pitchFamily="18" charset="0"/>
                <a:cs typeface="Times New Roman" pitchFamily="18" charset="0"/>
              </a:rPr>
              <a:t>pan</a:t>
            </a:r>
            <a:r>
              <a:rPr lang="lt-LT" dirty="0">
                <a:latin typeface="Times New Roman" pitchFamily="18" charset="0"/>
                <a:cs typeface="Times New Roman" pitchFamily="18" charset="0"/>
              </a:rPr>
              <a:t>.). </a:t>
            </a:r>
          </a:p>
          <a:p>
            <a:pPr lvl="0" algn="just"/>
            <a:r>
              <a:rPr lang="lt-LT" dirty="0">
                <a:latin typeface="Times New Roman" pitchFamily="18" charset="0"/>
                <a:cs typeface="Times New Roman" pitchFamily="18" charset="0"/>
              </a:rPr>
              <a:t>K</a:t>
            </a:r>
            <a:r>
              <a:rPr lang="lt-LT" dirty="0" smtClean="0">
                <a:latin typeface="Times New Roman" pitchFamily="18" charset="0"/>
                <a:cs typeface="Times New Roman" pitchFamily="18" charset="0"/>
              </a:rPr>
              <a:t>ita </a:t>
            </a:r>
            <a:r>
              <a:rPr lang="lt-LT" dirty="0">
                <a:latin typeface="Times New Roman" pitchFamily="18" charset="0"/>
                <a:cs typeface="Times New Roman" pitchFamily="18" charset="0"/>
              </a:rPr>
              <a:t>veikla (apibrėžti, apvedžioti įvairių formų ir dydžių daiktus; parašyti vaiko vardą ant popieriaus, ranka jį apvedžioti; aprengti popierinę lėlę popieriniais drabužėliais ir </a:t>
            </a:r>
            <a:r>
              <a:rPr lang="lt-LT" dirty="0">
                <a:latin typeface="Times New Roman" pitchFamily="18" charset="0"/>
                <a:cs typeface="Times New Roman" pitchFamily="18" charset="0"/>
              </a:rPr>
              <a:t>pan</a:t>
            </a:r>
            <a:r>
              <a:rPr lang="lt-LT" dirty="0">
                <a:latin typeface="Times New Roman" pitchFamily="18" charset="0"/>
                <a:cs typeface="Times New Roman" pitchFamily="18" charset="0"/>
              </a:rPr>
              <a:t>.) .</a:t>
            </a:r>
          </a:p>
          <a:p>
            <a:pPr algn="just"/>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val="4223403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endParaRPr lang="lt-LT" dirty="0"/>
          </a:p>
        </p:txBody>
      </p:sp>
      <p:sp>
        <p:nvSpPr>
          <p:cNvPr id="3" name="Turinio vietos rezervavimo ženklas 2"/>
          <p:cNvSpPr>
            <a:spLocks noGrp="1"/>
          </p:cNvSpPr>
          <p:nvPr>
            <p:ph idx="1"/>
          </p:nvPr>
        </p:nvSpPr>
        <p:spPr/>
        <p:txBody>
          <a:bodyPr>
            <a:normAutofit/>
          </a:bodyPr>
          <a:lstStyle/>
          <a:p>
            <a:pPr algn="just"/>
            <a:r>
              <a:rPr lang="lt-LT" sz="2400" b="1" i="1" dirty="0" smtClean="0">
                <a:latin typeface="Comic Sans MS" pitchFamily="66" charset="0"/>
                <a:cs typeface="Times New Roman" pitchFamily="18" charset="0"/>
              </a:rPr>
              <a:t>Nuolatinis bendravimas su vaiku </a:t>
            </a:r>
            <a:r>
              <a:rPr lang="lt-LT" sz="2400" b="1" i="1" dirty="0">
                <a:latin typeface="Comic Sans MS" pitchFamily="66" charset="0"/>
                <a:cs typeface="Times New Roman" pitchFamily="18" charset="0"/>
              </a:rPr>
              <a:t>taisyklinga</a:t>
            </a:r>
            <a:r>
              <a:rPr lang="lt-LT" sz="2400" b="1" i="1" dirty="0" smtClean="0">
                <a:latin typeface="Comic Sans MS" pitchFamily="66" charset="0"/>
                <a:cs typeface="Times New Roman" pitchFamily="18" charset="0"/>
              </a:rPr>
              <a:t>, </a:t>
            </a:r>
            <a:r>
              <a:rPr lang="lt-LT" sz="2400" b="1" i="1" dirty="0">
                <a:latin typeface="Comic Sans MS" pitchFamily="66" charset="0"/>
                <a:cs typeface="Times New Roman" pitchFamily="18" charset="0"/>
              </a:rPr>
              <a:t>aiškia</a:t>
            </a:r>
            <a:r>
              <a:rPr lang="lt-LT" sz="2400" b="1" i="1" dirty="0" smtClean="0">
                <a:latin typeface="Comic Sans MS" pitchFamily="66" charset="0"/>
                <a:cs typeface="Times New Roman" pitchFamily="18" charset="0"/>
              </a:rPr>
              <a:t>, </a:t>
            </a:r>
            <a:r>
              <a:rPr lang="lt-LT" sz="2400" b="1" i="1" dirty="0">
                <a:latin typeface="Comic Sans MS" pitchFamily="66" charset="0"/>
                <a:cs typeface="Times New Roman" pitchFamily="18" charset="0"/>
              </a:rPr>
              <a:t>turtinga,  </a:t>
            </a:r>
            <a:r>
              <a:rPr lang="lt-LT" sz="2400" b="1" i="1" dirty="0" smtClean="0">
                <a:latin typeface="Comic Sans MS" pitchFamily="66" charset="0"/>
                <a:cs typeface="Times New Roman" pitchFamily="18" charset="0"/>
              </a:rPr>
              <a:t>bet neįmantria </a:t>
            </a:r>
            <a:r>
              <a:rPr lang="lt-LT" sz="2400" b="1" i="1" dirty="0">
                <a:latin typeface="Comic Sans MS" pitchFamily="66" charset="0"/>
                <a:cs typeface="Times New Roman" pitchFamily="18" charset="0"/>
              </a:rPr>
              <a:t>kalba –</a:t>
            </a:r>
            <a:r>
              <a:rPr lang="lt-LT" sz="2400" i="1" dirty="0">
                <a:latin typeface="Comic Sans MS" pitchFamily="66" charset="0"/>
                <a:cs typeface="Times New Roman" pitchFamily="18" charset="0"/>
              </a:rPr>
              <a:t> </a:t>
            </a:r>
            <a:r>
              <a:rPr lang="lt-LT" sz="2400" b="1" i="1" dirty="0" smtClean="0">
                <a:latin typeface="Comic Sans MS" pitchFamily="66" charset="0"/>
                <a:cs typeface="Times New Roman" pitchFamily="18" charset="0"/>
              </a:rPr>
              <a:t>geriausias </a:t>
            </a:r>
            <a:r>
              <a:rPr lang="lt-LT" sz="2400" b="1" i="1" dirty="0">
                <a:latin typeface="Comic Sans MS" pitchFamily="66" charset="0"/>
                <a:cs typeface="Times New Roman" pitchFamily="18" charset="0"/>
              </a:rPr>
              <a:t>būdas visapusiškai ugdyti vaikų  kalbą ankstyvojoje vaikystėje ir vėlesniais metais.</a:t>
            </a:r>
            <a:r>
              <a:rPr lang="lt-LT" sz="2400" i="1" dirty="0">
                <a:latin typeface="Comic Sans MS" pitchFamily="66" charset="0"/>
                <a:cs typeface="Times New Roman" pitchFamily="18" charset="0"/>
              </a:rPr>
              <a:t> </a:t>
            </a:r>
            <a:r>
              <a:rPr lang="lt-LT" sz="2400" b="1" i="1" dirty="0">
                <a:latin typeface="Comic Sans MS" pitchFamily="66" charset="0"/>
                <a:cs typeface="Times New Roman" pitchFamily="18" charset="0"/>
              </a:rPr>
              <a:t>Kuo daugiau ir įvairiau bendrausime su vaiku, tuo anksčiau ir tobuliau jis įsisavins  fonetinę, žodyninę, gramatinę kalbos sandarą. Be gero pavyzdžio, bendravimo ir </a:t>
            </a:r>
            <a:r>
              <a:rPr lang="lt-LT" sz="2400" b="1" i="1" dirty="0" smtClean="0">
                <a:latin typeface="Comic Sans MS" pitchFamily="66" charset="0"/>
                <a:cs typeface="Times New Roman" pitchFamily="18" charset="0"/>
              </a:rPr>
              <a:t>nepakankamo rūpinimosi vaiko </a:t>
            </a:r>
            <a:r>
              <a:rPr lang="lt-LT" sz="2400" b="1" i="1" dirty="0">
                <a:latin typeface="Comic Sans MS" pitchFamily="66" charset="0"/>
                <a:cs typeface="Times New Roman" pitchFamily="18" charset="0"/>
              </a:rPr>
              <a:t>kalba</a:t>
            </a:r>
            <a:r>
              <a:rPr lang="lt-LT" sz="2400" b="1" i="1" dirty="0" smtClean="0">
                <a:latin typeface="Comic Sans MS" pitchFamily="66" charset="0"/>
                <a:cs typeface="Times New Roman" pitchFamily="18" charset="0"/>
              </a:rPr>
              <a:t>, </a:t>
            </a:r>
            <a:r>
              <a:rPr lang="lt-LT" sz="2400" b="1" i="1" dirty="0">
                <a:latin typeface="Comic Sans MS" pitchFamily="66" charset="0"/>
                <a:cs typeface="Times New Roman" pitchFamily="18" charset="0"/>
              </a:rPr>
              <a:t>ji gali sutrikti </a:t>
            </a:r>
            <a:r>
              <a:rPr lang="lt-LT" sz="2400" b="1" i="1" dirty="0" smtClean="0">
                <a:latin typeface="Comic Sans MS" pitchFamily="66" charset="0"/>
                <a:cs typeface="Times New Roman" pitchFamily="18" charset="0"/>
              </a:rPr>
              <a:t>arba atsilikti.</a:t>
            </a:r>
            <a:endParaRPr lang="lt-LT" sz="2400" i="1" dirty="0">
              <a:latin typeface="Comic Sans MS" pitchFamily="66" charset="0"/>
              <a:cs typeface="Times New Roman" pitchFamily="18" charset="0"/>
            </a:endParaRPr>
          </a:p>
          <a:p>
            <a:pPr algn="just"/>
            <a:r>
              <a:rPr lang="lt-LT" sz="2400" b="1" i="1" dirty="0">
                <a:latin typeface="Comic Sans MS" pitchFamily="66" charset="0"/>
                <a:cs typeface="Times New Roman" pitchFamily="18" charset="0"/>
              </a:rPr>
              <a:t>N</a:t>
            </a:r>
            <a:r>
              <a:rPr lang="lt-LT" sz="2400" b="1" i="1" dirty="0" smtClean="0">
                <a:latin typeface="Comic Sans MS" pitchFamily="66" charset="0"/>
                <a:cs typeface="Times New Roman" pitchFamily="18" charset="0"/>
              </a:rPr>
              <a:t>epamirškite</a:t>
            </a:r>
            <a:r>
              <a:rPr lang="lt-LT" sz="2400" b="1" i="1" dirty="0">
                <a:latin typeface="Comic Sans MS" pitchFamily="66" charset="0"/>
                <a:cs typeface="Times New Roman" pitchFamily="18" charset="0"/>
              </a:rPr>
              <a:t>, kad </a:t>
            </a:r>
            <a:r>
              <a:rPr lang="lt-LT" sz="2400" b="1" i="1" dirty="0" smtClean="0">
                <a:latin typeface="Comic Sans MS" pitchFamily="66" charset="0"/>
                <a:cs typeface="Times New Roman" pitchFamily="18" charset="0"/>
              </a:rPr>
              <a:t>vaikai </a:t>
            </a:r>
            <a:r>
              <a:rPr lang="lt-LT" sz="2400" b="1" i="1" dirty="0">
                <a:latin typeface="Comic Sans MS" pitchFamily="66" charset="0"/>
                <a:cs typeface="Times New Roman" pitchFamily="18" charset="0"/>
              </a:rPr>
              <a:t>mokosi </a:t>
            </a:r>
            <a:r>
              <a:rPr lang="lt-LT" sz="2400" b="1" i="1" dirty="0" smtClean="0">
                <a:latin typeface="Comic Sans MS" pitchFamily="66" charset="0"/>
                <a:cs typeface="Times New Roman" pitchFamily="18" charset="0"/>
              </a:rPr>
              <a:t>žaisdami. </a:t>
            </a:r>
            <a:r>
              <a:rPr lang="lt-LT" sz="2400" b="1" i="1" dirty="0">
                <a:latin typeface="Comic Sans MS" pitchFamily="66" charset="0"/>
                <a:cs typeface="Times New Roman" pitchFamily="18" charset="0"/>
              </a:rPr>
              <a:t>Stenkitės, kad  jūsų „pamokos“ būtų  linksmos ir įdomios, pastebėkite ką vaikas jau išmoko, pagirkite už pastangas. </a:t>
            </a:r>
            <a:endParaRPr lang="lt-LT" sz="2400" i="1" dirty="0">
              <a:latin typeface="Comic Sans MS" pitchFamily="66" charset="0"/>
              <a:cs typeface="Times New Roman" pitchFamily="18" charset="0"/>
            </a:endParaRPr>
          </a:p>
        </p:txBody>
      </p:sp>
    </p:spTree>
    <p:extLst>
      <p:ext uri="{BB962C8B-B14F-4D97-AF65-F5344CB8AC3E}">
        <p14:creationId xmlns:p14="http://schemas.microsoft.com/office/powerpoint/2010/main" val="364976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latin typeface="Times New Roman" pitchFamily="18" charset="0"/>
                <a:cs typeface="Times New Roman" pitchFamily="18" charset="0"/>
              </a:rPr>
              <a:t>Vertėtų atkreipti dėmesį jei</a:t>
            </a:r>
            <a:r>
              <a:rPr lang="lt-LT"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77500" lnSpcReduction="20000"/>
          </a:bodyPr>
          <a:lstStyle/>
          <a:p>
            <a:pPr algn="just"/>
            <a:r>
              <a:rPr lang="lt-LT" dirty="0" smtClean="0">
                <a:latin typeface="Times New Roman" pitchFamily="18" charset="0"/>
                <a:cs typeface="Times New Roman" pitchFamily="18" charset="0"/>
              </a:rPr>
              <a:t>Vaikui </a:t>
            </a:r>
            <a:r>
              <a:rPr lang="lt-LT" dirty="0">
                <a:latin typeface="Times New Roman" pitchFamily="18" charset="0"/>
                <a:cs typeface="Times New Roman" pitchFamily="18" charset="0"/>
              </a:rPr>
              <a:t>nuo gimimo kyla maitinimosi sunkumų (lėtai, nenoriai čiulpia iš krūties ar buteliuko, nenoriai valgo, springsta, vengia kieto maisto</a:t>
            </a:r>
            <a:r>
              <a:rPr lang="lt-LT" dirty="0" smtClean="0">
                <a:latin typeface="Times New Roman" pitchFamily="18" charset="0"/>
                <a:cs typeface="Times New Roman" pitchFamily="18" charset="0"/>
              </a:rPr>
              <a:t>).</a:t>
            </a:r>
          </a:p>
          <a:p>
            <a:pPr algn="just"/>
            <a:r>
              <a:rPr lang="lt-LT" dirty="0" smtClean="0">
                <a:latin typeface="Times New Roman" pitchFamily="18" charset="0"/>
                <a:cs typeface="Times New Roman" pitchFamily="18" charset="0"/>
              </a:rPr>
              <a:t>Nereaguoja </a:t>
            </a:r>
            <a:r>
              <a:rPr lang="lt-LT" dirty="0">
                <a:latin typeface="Times New Roman" pitchFamily="18" charset="0"/>
                <a:cs typeface="Times New Roman" pitchFamily="18" charset="0"/>
              </a:rPr>
              <a:t>į kalbinimą, garso šaltinį, nesidomi jį supančiais ir garsą skleidžiančiais </a:t>
            </a:r>
            <a:r>
              <a:rPr lang="lt-LT" dirty="0" smtClean="0">
                <a:latin typeface="Times New Roman" pitchFamily="18" charset="0"/>
                <a:cs typeface="Times New Roman" pitchFamily="18" charset="0"/>
              </a:rPr>
              <a:t>žaislais</a:t>
            </a:r>
            <a:r>
              <a:rPr lang="lt-LT" dirty="0">
                <a:latin typeface="Times New Roman" pitchFamily="18" charset="0"/>
                <a:cs typeface="Times New Roman" pitchFamily="18" charset="0"/>
              </a:rPr>
              <a:t>.</a:t>
            </a:r>
          </a:p>
          <a:p>
            <a:pPr algn="just"/>
            <a:r>
              <a:rPr lang="lt-LT" dirty="0" smtClean="0">
                <a:latin typeface="Times New Roman" pitchFamily="18" charset="0"/>
                <a:cs typeface="Times New Roman" pitchFamily="18" charset="0"/>
              </a:rPr>
              <a:t>Nepradeda </a:t>
            </a:r>
            <a:r>
              <a:rPr lang="lt-LT" dirty="0">
                <a:latin typeface="Times New Roman" pitchFamily="18" charset="0"/>
                <a:cs typeface="Times New Roman" pitchFamily="18" charset="0"/>
              </a:rPr>
              <a:t>skleisti jokių garsų arba mažai guguoja, laluoja, </a:t>
            </a:r>
            <a:r>
              <a:rPr lang="lt-LT" dirty="0" smtClean="0">
                <a:latin typeface="Times New Roman" pitchFamily="18" charset="0"/>
                <a:cs typeface="Times New Roman" pitchFamily="18" charset="0"/>
              </a:rPr>
              <a:t>čiauška</a:t>
            </a:r>
            <a:r>
              <a:rPr lang="lt-LT" dirty="0">
                <a:latin typeface="Times New Roman" pitchFamily="18" charset="0"/>
                <a:cs typeface="Times New Roman" pitchFamily="18" charset="0"/>
              </a:rPr>
              <a:t>.</a:t>
            </a:r>
            <a:endParaRPr lang="lt-LT" dirty="0" smtClean="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Nekiša </a:t>
            </a:r>
            <a:r>
              <a:rPr lang="lt-LT" dirty="0">
                <a:latin typeface="Times New Roman" pitchFamily="18" charset="0"/>
                <a:cs typeface="Times New Roman" pitchFamily="18" charset="0"/>
              </a:rPr>
              <a:t>daiktų, žaislų į </a:t>
            </a:r>
            <a:r>
              <a:rPr lang="lt-LT" dirty="0" smtClean="0">
                <a:latin typeface="Times New Roman" pitchFamily="18" charset="0"/>
                <a:cs typeface="Times New Roman" pitchFamily="18" charset="0"/>
              </a:rPr>
              <a:t>burną</a:t>
            </a:r>
            <a:r>
              <a:rPr lang="lt-LT" dirty="0">
                <a:latin typeface="Times New Roman" pitchFamily="18" charset="0"/>
                <a:cs typeface="Times New Roman" pitchFamily="18" charset="0"/>
              </a:rPr>
              <a:t>.</a:t>
            </a:r>
          </a:p>
          <a:p>
            <a:pPr algn="just"/>
            <a:r>
              <a:rPr lang="lt-LT" dirty="0" smtClean="0">
                <a:latin typeface="Times New Roman" pitchFamily="18" charset="0"/>
                <a:cs typeface="Times New Roman" pitchFamily="18" charset="0"/>
              </a:rPr>
              <a:t>Neužmezga </a:t>
            </a:r>
            <a:r>
              <a:rPr lang="lt-LT" dirty="0">
                <a:latin typeface="Times New Roman" pitchFamily="18" charset="0"/>
                <a:cs typeface="Times New Roman" pitchFamily="18" charset="0"/>
              </a:rPr>
              <a:t>akių </a:t>
            </a:r>
            <a:r>
              <a:rPr lang="lt-LT" dirty="0" smtClean="0">
                <a:latin typeface="Times New Roman" pitchFamily="18" charset="0"/>
                <a:cs typeface="Times New Roman" pitchFamily="18" charset="0"/>
              </a:rPr>
              <a:t>kontakto</a:t>
            </a:r>
            <a:r>
              <a:rPr lang="lt-LT" dirty="0">
                <a:latin typeface="Times New Roman" pitchFamily="18" charset="0"/>
                <a:cs typeface="Times New Roman" pitchFamily="18" charset="0"/>
              </a:rPr>
              <a:t>.</a:t>
            </a:r>
            <a:endParaRPr lang="lt-LT" dirty="0" smtClean="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Nerodo </a:t>
            </a:r>
            <a:r>
              <a:rPr lang="lt-LT" dirty="0">
                <a:latin typeface="Times New Roman" pitchFamily="18" charset="0"/>
                <a:cs typeface="Times New Roman" pitchFamily="18" charset="0"/>
              </a:rPr>
              <a:t>noro </a:t>
            </a:r>
            <a:r>
              <a:rPr lang="lt-LT" dirty="0" smtClean="0">
                <a:latin typeface="Times New Roman" pitchFamily="18" charset="0"/>
                <a:cs typeface="Times New Roman" pitchFamily="18" charset="0"/>
              </a:rPr>
              <a:t>komunikuoti</a:t>
            </a:r>
            <a:r>
              <a:rPr lang="lt-LT" dirty="0">
                <a:latin typeface="Times New Roman" pitchFamily="18" charset="0"/>
                <a:cs typeface="Times New Roman" pitchFamily="18" charset="0"/>
              </a:rPr>
              <a:t>.</a:t>
            </a:r>
          </a:p>
          <a:p>
            <a:pPr algn="just"/>
            <a:r>
              <a:rPr lang="lt-LT" dirty="0" smtClean="0">
                <a:latin typeface="Times New Roman" pitchFamily="18" charset="0"/>
                <a:cs typeface="Times New Roman" pitchFamily="18" charset="0"/>
              </a:rPr>
              <a:t>Neatkreipia </a:t>
            </a:r>
            <a:r>
              <a:rPr lang="lt-LT" dirty="0">
                <a:latin typeface="Times New Roman" pitchFamily="18" charset="0"/>
                <a:cs typeface="Times New Roman" pitchFamily="18" charset="0"/>
              </a:rPr>
              <a:t>į save </a:t>
            </a:r>
            <a:r>
              <a:rPr lang="lt-LT" dirty="0" smtClean="0">
                <a:latin typeface="Times New Roman" pitchFamily="18" charset="0"/>
                <a:cs typeface="Times New Roman" pitchFamily="18" charset="0"/>
              </a:rPr>
              <a:t>dėmesio</a:t>
            </a:r>
            <a:r>
              <a:rPr lang="lt-LT" dirty="0">
                <a:latin typeface="Times New Roman" pitchFamily="18" charset="0"/>
                <a:cs typeface="Times New Roman" pitchFamily="18" charset="0"/>
              </a:rPr>
              <a:t>.</a:t>
            </a:r>
          </a:p>
          <a:p>
            <a:pPr algn="just"/>
            <a:r>
              <a:rPr lang="lt-LT" dirty="0" smtClean="0">
                <a:latin typeface="Times New Roman" pitchFamily="18" charset="0"/>
                <a:cs typeface="Times New Roman" pitchFamily="18" charset="0"/>
              </a:rPr>
              <a:t>Nereaguoja </a:t>
            </a:r>
            <a:r>
              <a:rPr lang="lt-LT" dirty="0">
                <a:latin typeface="Times New Roman" pitchFamily="18" charset="0"/>
                <a:cs typeface="Times New Roman" pitchFamily="18" charset="0"/>
              </a:rPr>
              <a:t>(neatsisuka) šaukiamas </a:t>
            </a:r>
            <a:r>
              <a:rPr lang="lt-LT" dirty="0" smtClean="0">
                <a:latin typeface="Times New Roman" pitchFamily="18" charset="0"/>
                <a:cs typeface="Times New Roman" pitchFamily="18" charset="0"/>
              </a:rPr>
              <a:t>vardu</a:t>
            </a:r>
            <a:r>
              <a:rPr lang="lt-LT" dirty="0">
                <a:latin typeface="Times New Roman" pitchFamily="18" charset="0"/>
                <a:cs typeface="Times New Roman" pitchFamily="18" charset="0"/>
              </a:rPr>
              <a:t>.</a:t>
            </a:r>
          </a:p>
          <a:p>
            <a:pPr algn="just"/>
            <a:r>
              <a:rPr lang="lt-LT" dirty="0" smtClean="0">
                <a:latin typeface="Times New Roman" pitchFamily="18" charset="0"/>
                <a:cs typeface="Times New Roman" pitchFamily="18" charset="0"/>
              </a:rPr>
              <a:t>Nemėgdžioja garsų</a:t>
            </a:r>
            <a:r>
              <a:rPr lang="lt-LT" dirty="0">
                <a:latin typeface="Times New Roman" pitchFamily="18" charset="0"/>
                <a:cs typeface="Times New Roman" pitchFamily="18" charset="0"/>
              </a:rPr>
              <a:t>.</a:t>
            </a:r>
            <a:endParaRPr lang="lt-LT" dirty="0" smtClean="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Nesupranta </a:t>
            </a:r>
            <a:r>
              <a:rPr lang="lt-LT" dirty="0">
                <a:latin typeface="Times New Roman" pitchFamily="18" charset="0"/>
                <a:cs typeface="Times New Roman" pitchFamily="18" charset="0"/>
              </a:rPr>
              <a:t>kasdienių žodžių, </a:t>
            </a:r>
            <a:r>
              <a:rPr lang="lt-LT" dirty="0" smtClean="0">
                <a:latin typeface="Times New Roman" pitchFamily="18" charset="0"/>
                <a:cs typeface="Times New Roman" pitchFamily="18" charset="0"/>
              </a:rPr>
              <a:t>sakinių</a:t>
            </a:r>
            <a:r>
              <a:rPr lang="lt-LT" dirty="0">
                <a:latin typeface="Times New Roman" pitchFamily="18" charset="0"/>
                <a:cs typeface="Times New Roman" pitchFamily="18" charset="0"/>
              </a:rPr>
              <a:t>.</a:t>
            </a:r>
          </a:p>
          <a:p>
            <a:pPr algn="just"/>
            <a:r>
              <a:rPr lang="lt-LT" dirty="0" smtClean="0">
                <a:latin typeface="Times New Roman" pitchFamily="18" charset="0"/>
                <a:cs typeface="Times New Roman" pitchFamily="18" charset="0"/>
              </a:rPr>
              <a:t>Nemojuoja </a:t>
            </a:r>
            <a:r>
              <a:rPr lang="lt-LT" dirty="0">
                <a:latin typeface="Times New Roman" pitchFamily="18" charset="0"/>
                <a:cs typeface="Times New Roman" pitchFamily="18" charset="0"/>
              </a:rPr>
              <a:t>“</a:t>
            </a:r>
            <a:r>
              <a:rPr lang="lt-LT" dirty="0" smtClean="0">
                <a:latin typeface="Times New Roman" pitchFamily="18" charset="0"/>
                <a:cs typeface="Times New Roman" pitchFamily="18" charset="0"/>
              </a:rPr>
              <a:t>ate, ate”.</a:t>
            </a:r>
            <a:endParaRPr lang="lt-LT" dirty="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Nesupranta </a:t>
            </a:r>
            <a:r>
              <a:rPr lang="lt-LT" dirty="0">
                <a:latin typeface="Times New Roman" pitchFamily="18" charset="0"/>
                <a:cs typeface="Times New Roman" pitchFamily="18" charset="0"/>
              </a:rPr>
              <a:t>tokių žodžių kaip „ne“, „</a:t>
            </a:r>
            <a:r>
              <a:rPr lang="lt-LT" dirty="0" smtClean="0">
                <a:latin typeface="Times New Roman" pitchFamily="18" charset="0"/>
                <a:cs typeface="Times New Roman" pitchFamily="18" charset="0"/>
              </a:rPr>
              <a:t>ate“.</a:t>
            </a:r>
            <a:endParaRPr lang="lt-LT" dirty="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Nesupranta </a:t>
            </a:r>
            <a:r>
              <a:rPr lang="lt-LT" dirty="0">
                <a:latin typeface="Times New Roman" pitchFamily="18" charset="0"/>
                <a:cs typeface="Times New Roman" pitchFamily="18" charset="0"/>
              </a:rPr>
              <a:t>paprastų nurodymų (2 žodžių</a:t>
            </a:r>
            <a:r>
              <a:rPr lang="lt-LT"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Nereaguoja </a:t>
            </a:r>
            <a:r>
              <a:rPr lang="lt-LT" dirty="0">
                <a:latin typeface="Times New Roman" pitchFamily="18" charset="0"/>
                <a:cs typeface="Times New Roman" pitchFamily="18" charset="0"/>
              </a:rPr>
              <a:t>klausiamas (</a:t>
            </a:r>
            <a:r>
              <a:rPr lang="lt-LT" dirty="0">
                <a:latin typeface="Times New Roman" pitchFamily="18" charset="0"/>
                <a:cs typeface="Times New Roman" pitchFamily="18" charset="0"/>
              </a:rPr>
              <a:t>pvz</a:t>
            </a:r>
            <a:r>
              <a:rPr lang="lt-LT" dirty="0">
                <a:latin typeface="Times New Roman" pitchFamily="18" charset="0"/>
                <a:cs typeface="Times New Roman" pitchFamily="18" charset="0"/>
              </a:rPr>
              <a:t>.: kur </a:t>
            </a:r>
            <a:r>
              <a:rPr lang="lt-LT" dirty="0" smtClean="0">
                <a:latin typeface="Times New Roman" pitchFamily="18" charset="0"/>
                <a:cs typeface="Times New Roman" pitchFamily="18" charset="0"/>
              </a:rPr>
              <a:t>mama/tėtis</a:t>
            </a:r>
            <a:r>
              <a:rPr lang="lt-LT"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Neparodo </a:t>
            </a:r>
            <a:r>
              <a:rPr lang="lt-LT" dirty="0">
                <a:latin typeface="Times New Roman" pitchFamily="18" charset="0"/>
                <a:cs typeface="Times New Roman" pitchFamily="18" charset="0"/>
              </a:rPr>
              <a:t>paprašytų </a:t>
            </a:r>
            <a:r>
              <a:rPr lang="lt-LT" dirty="0" smtClean="0">
                <a:latin typeface="Times New Roman" pitchFamily="18" charset="0"/>
                <a:cs typeface="Times New Roman" pitchFamily="18" charset="0"/>
              </a:rPr>
              <a:t>pažįstamų objektų</a:t>
            </a:r>
            <a:r>
              <a:rPr lang="lt-LT" dirty="0">
                <a:latin typeface="Times New Roman" pitchFamily="18" charset="0"/>
                <a:cs typeface="Times New Roman" pitchFamily="18" charset="0"/>
              </a:rPr>
              <a:t>.</a:t>
            </a:r>
          </a:p>
          <a:p>
            <a:pPr algn="just"/>
            <a:r>
              <a:rPr lang="lt-LT" dirty="0" smtClean="0">
                <a:latin typeface="Times New Roman" pitchFamily="18" charset="0"/>
                <a:cs typeface="Times New Roman" pitchFamily="18" charset="0"/>
              </a:rPr>
              <a:t>Nepasako </a:t>
            </a:r>
            <a:r>
              <a:rPr lang="lt-LT" dirty="0">
                <a:latin typeface="Times New Roman" pitchFamily="18" charset="0"/>
                <a:cs typeface="Times New Roman" pitchFamily="18" charset="0"/>
              </a:rPr>
              <a:t>keletos</a:t>
            </a:r>
            <a:r>
              <a:rPr lang="lt-LT" dirty="0">
                <a:latin typeface="Times New Roman" pitchFamily="18" charset="0"/>
                <a:cs typeface="Times New Roman" pitchFamily="18" charset="0"/>
              </a:rPr>
              <a:t> trumpų žodžių (</a:t>
            </a:r>
            <a:r>
              <a:rPr lang="lt-LT" dirty="0">
                <a:latin typeface="Times New Roman" pitchFamily="18" charset="0"/>
                <a:cs typeface="Times New Roman" pitchFamily="18" charset="0"/>
              </a:rPr>
              <a:t>pvz</a:t>
            </a:r>
            <a:r>
              <a:rPr lang="lt-LT" dirty="0">
                <a:latin typeface="Times New Roman" pitchFamily="18" charset="0"/>
                <a:cs typeface="Times New Roman" pitchFamily="18" charset="0"/>
              </a:rPr>
              <a:t>.: mama, tėtė). </a:t>
            </a:r>
          </a:p>
          <a:p>
            <a:pPr algn="just"/>
            <a:r>
              <a:rPr lang="lt-LT" dirty="0" smtClean="0">
                <a:latin typeface="Times New Roman" pitchFamily="18" charset="0"/>
                <a:cs typeface="Times New Roman" pitchFamily="18" charset="0"/>
              </a:rPr>
              <a:t>Neatpažįsta </a:t>
            </a:r>
            <a:r>
              <a:rPr lang="lt-LT" dirty="0">
                <a:latin typeface="Times New Roman" pitchFamily="18" charset="0"/>
                <a:cs typeface="Times New Roman" pitchFamily="18" charset="0"/>
              </a:rPr>
              <a:t>kūno </a:t>
            </a:r>
            <a:r>
              <a:rPr lang="lt-LT" dirty="0" smtClean="0">
                <a:latin typeface="Times New Roman" pitchFamily="18" charset="0"/>
                <a:cs typeface="Times New Roman" pitchFamily="18" charset="0"/>
              </a:rPr>
              <a:t>dalių </a:t>
            </a:r>
            <a:r>
              <a:rPr lang="lt-LT" dirty="0">
                <a:latin typeface="Times New Roman" pitchFamily="18" charset="0"/>
                <a:cs typeface="Times New Roman" pitchFamily="18" charset="0"/>
              </a:rPr>
              <a:t>(</a:t>
            </a:r>
            <a:r>
              <a:rPr lang="lt-LT" dirty="0">
                <a:latin typeface="Times New Roman" pitchFamily="18" charset="0"/>
                <a:cs typeface="Times New Roman" pitchFamily="18" charset="0"/>
              </a:rPr>
              <a:t>min</a:t>
            </a:r>
            <a:r>
              <a:rPr lang="lt-LT" dirty="0">
                <a:latin typeface="Times New Roman" pitchFamily="18" charset="0"/>
                <a:cs typeface="Times New Roman" pitchFamily="18" charset="0"/>
              </a:rPr>
              <a:t>. </a:t>
            </a:r>
            <a:r>
              <a:rPr lang="lt-LT" dirty="0" smtClean="0">
                <a:latin typeface="Times New Roman" pitchFamily="18" charset="0"/>
                <a:cs typeface="Times New Roman" pitchFamily="18" charset="0"/>
              </a:rPr>
              <a:t>2).</a:t>
            </a:r>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val="1889467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solidFill>
                  <a:schemeClr val="tx1"/>
                </a:solidFill>
                <a:latin typeface="Times New Roman" pitchFamily="18" charset="0"/>
                <a:cs typeface="Times New Roman" pitchFamily="18" charset="0"/>
              </a:rPr>
              <a:t>Kalbos ugdymas pirmaisiais metais</a:t>
            </a:r>
            <a:endParaRPr lang="lt-LT" dirty="0">
              <a:solidFill>
                <a:schemeClr val="tx1"/>
              </a:solidFill>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lstStyle/>
          <a:p>
            <a:pPr algn="just"/>
            <a:r>
              <a:rPr lang="lt-LT" sz="2000" dirty="0" smtClean="0">
                <a:latin typeface="Times New Roman" pitchFamily="18" charset="0"/>
                <a:cs typeface="Times New Roman" pitchFamily="18" charset="0"/>
              </a:rPr>
              <a:t>Šiuo laikotarpiu naudinga lavinti vaiko kalbinę klausą skatinant klausytis gyvūnų skleidžiamų garsų pamėgdžiojimų: varna – </a:t>
            </a:r>
            <a:r>
              <a:rPr lang="lt-LT" sz="2000" i="1" dirty="0" smtClean="0">
                <a:latin typeface="Times New Roman" pitchFamily="18" charset="0"/>
                <a:cs typeface="Times New Roman" pitchFamily="18" charset="0"/>
              </a:rPr>
              <a:t>kar-kar</a:t>
            </a:r>
            <a:r>
              <a:rPr lang="lt-LT" sz="2000" dirty="0" smtClean="0">
                <a:latin typeface="Times New Roman" pitchFamily="18" charset="0"/>
                <a:cs typeface="Times New Roman" pitchFamily="18" charset="0"/>
              </a:rPr>
              <a:t>,</a:t>
            </a:r>
            <a:r>
              <a:rPr lang="lt-LT" sz="2000" dirty="0" smtClean="0">
                <a:latin typeface="Times New Roman" pitchFamily="18" charset="0"/>
                <a:cs typeface="Times New Roman" pitchFamily="18" charset="0"/>
              </a:rPr>
              <a:t> karvė – </a:t>
            </a:r>
            <a:r>
              <a:rPr lang="lt-LT" sz="2000" i="1" dirty="0" smtClean="0">
                <a:latin typeface="Times New Roman" pitchFamily="18" charset="0"/>
                <a:cs typeface="Times New Roman" pitchFamily="18" charset="0"/>
              </a:rPr>
              <a:t>mū-mū</a:t>
            </a:r>
            <a:r>
              <a:rPr lang="lt-LT" sz="2000" dirty="0" smtClean="0">
                <a:latin typeface="Times New Roman" pitchFamily="18" charset="0"/>
                <a:cs typeface="Times New Roman" pitchFamily="18" charset="0"/>
              </a:rPr>
              <a:t>,</a:t>
            </a:r>
            <a:r>
              <a:rPr lang="lt-LT" sz="2000" dirty="0" smtClean="0">
                <a:latin typeface="Times New Roman" pitchFamily="18" charset="0"/>
                <a:cs typeface="Times New Roman" pitchFamily="18" charset="0"/>
              </a:rPr>
              <a:t> šuo – </a:t>
            </a:r>
            <a:r>
              <a:rPr lang="lt-LT" sz="2000" i="1" dirty="0" smtClean="0">
                <a:latin typeface="Times New Roman" pitchFamily="18" charset="0"/>
                <a:cs typeface="Times New Roman" pitchFamily="18" charset="0"/>
              </a:rPr>
              <a:t>au-au</a:t>
            </a:r>
            <a:r>
              <a:rPr lang="lt-LT" sz="2000" dirty="0" smtClean="0">
                <a:latin typeface="Times New Roman" pitchFamily="18" charset="0"/>
                <a:cs typeface="Times New Roman" pitchFamily="18" charset="0"/>
              </a:rPr>
              <a:t> ir </a:t>
            </a:r>
            <a:r>
              <a:rPr lang="lt-LT" sz="2000" dirty="0" smtClean="0">
                <a:latin typeface="Times New Roman" pitchFamily="18" charset="0"/>
                <a:cs typeface="Times New Roman" pitchFamily="18" charset="0"/>
              </a:rPr>
              <a:t>t.t</a:t>
            </a:r>
            <a:r>
              <a:rPr lang="lt-LT" sz="2000" dirty="0" smtClean="0">
                <a:latin typeface="Times New Roman" pitchFamily="18" charset="0"/>
                <a:cs typeface="Times New Roman" pitchFamily="18" charset="0"/>
              </a:rPr>
              <a:t>. Darykime tai pasivaikščiojimų metu, tiesiog atkreipdami vaiko dėmesį į natūralius lauke sutinkamus gyvūnus.</a:t>
            </a:r>
          </a:p>
          <a:p>
            <a:pPr algn="just"/>
            <a:r>
              <a:rPr lang="lt-LT" sz="2000" dirty="0" smtClean="0">
                <a:latin typeface="Times New Roman" pitchFamily="18" charset="0"/>
                <a:cs typeface="Times New Roman" pitchFamily="18" charset="0"/>
              </a:rPr>
              <a:t>Šiame amžiuje labai svarbu bendrauti su vaiku, kalbėti apie jį supančią aplinką, dainuoti vaikiškas daineles, derinant su judesiais, žaisti mėgdžiojimo žaidimus, kartu su vaiku aptarti knygučių iliustracijas. Taip kaupiame pasyvųjį žodyną, skatiname vaiką kalbėti su kitais. </a:t>
            </a:r>
          </a:p>
          <a:p>
            <a:pPr algn="just"/>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val="4001347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9828" y="286604"/>
            <a:ext cx="10058400" cy="1101622"/>
          </a:xfrm>
        </p:spPr>
        <p:txBody>
          <a:bodyPr/>
          <a:lstStyle/>
          <a:p>
            <a:pPr algn="ctr"/>
            <a:r>
              <a:rPr lang="lt-LT" dirty="0" smtClean="0">
                <a:solidFill>
                  <a:schemeClr val="tx1"/>
                </a:solidFill>
                <a:latin typeface="Times New Roman" pitchFamily="18" charset="0"/>
                <a:cs typeface="Times New Roman" pitchFamily="18" charset="0"/>
              </a:rPr>
              <a:t>Antrieji metai (12-24 </a:t>
            </a:r>
            <a:r>
              <a:rPr lang="lt-LT" dirty="0" smtClean="0">
                <a:solidFill>
                  <a:schemeClr val="tx1"/>
                </a:solidFill>
                <a:latin typeface="Times New Roman" pitchFamily="18" charset="0"/>
                <a:cs typeface="Times New Roman" pitchFamily="18" charset="0"/>
              </a:rPr>
              <a:t>mėn</a:t>
            </a:r>
            <a:r>
              <a:rPr lang="lt-LT"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92500" lnSpcReduction="20000"/>
          </a:bodyPr>
          <a:lstStyle/>
          <a:p>
            <a:pPr algn="just"/>
            <a:r>
              <a:rPr lang="lt-LT" dirty="0" smtClean="0">
                <a:latin typeface="Times New Roman" pitchFamily="18" charset="0"/>
                <a:cs typeface="Times New Roman" pitchFamily="18" charset="0"/>
              </a:rPr>
              <a:t>Antraisiais gyvenimo metais vaiko kalba sudėtingėja. Vaikas pradeda suprasti ir vykdyti nurodymus: paimti, padėti ar atnešti daiktą, pažįsta artimuosius – brolius, seseris, žino jų vardus. Mažieji jau gali pasakyti apie 20 žodžių (pavadinti aplinkos daiktus ir </a:t>
            </a:r>
            <a:r>
              <a:rPr lang="lt-LT" dirty="0" smtClean="0">
                <a:latin typeface="Times New Roman" pitchFamily="18" charset="0"/>
                <a:cs typeface="Times New Roman" pitchFamily="18" charset="0"/>
              </a:rPr>
              <a:t>pan</a:t>
            </a:r>
            <a:r>
              <a:rPr lang="lt-LT" dirty="0" smtClean="0">
                <a:latin typeface="Times New Roman" pitchFamily="18" charset="0"/>
                <a:cs typeface="Times New Roman" pitchFamily="18" charset="0"/>
              </a:rPr>
              <a:t>.). </a:t>
            </a:r>
          </a:p>
          <a:p>
            <a:pPr algn="just"/>
            <a:r>
              <a:rPr lang="lt-LT" dirty="0" smtClean="0">
                <a:latin typeface="Times New Roman" pitchFamily="18" charset="0"/>
                <a:cs typeface="Times New Roman" pitchFamily="18" charset="0"/>
              </a:rPr>
              <a:t>Vis dažniau savo norus reiškia žodžiais. Vartojamų žodžių reikšmė gali būti plati, nes jie tuo pačiu žodžiu gali pavadinti ir daiktą, ir veiksmą (1 </a:t>
            </a:r>
            <a:r>
              <a:rPr lang="lt-LT" dirty="0" smtClean="0">
                <a:latin typeface="Times New Roman" pitchFamily="18" charset="0"/>
                <a:cs typeface="Times New Roman" pitchFamily="18" charset="0"/>
              </a:rPr>
              <a:t>m</a:t>
            </a:r>
            <a:r>
              <a:rPr lang="lt-LT" dirty="0" smtClean="0">
                <a:latin typeface="Times New Roman" pitchFamily="18" charset="0"/>
                <a:cs typeface="Times New Roman" pitchFamily="18" charset="0"/>
              </a:rPr>
              <a:t>. 3 </a:t>
            </a:r>
            <a:r>
              <a:rPr lang="lt-LT" dirty="0" smtClean="0">
                <a:latin typeface="Times New Roman" pitchFamily="18" charset="0"/>
                <a:cs typeface="Times New Roman" pitchFamily="18" charset="0"/>
              </a:rPr>
              <a:t>mėn</a:t>
            </a:r>
            <a:r>
              <a:rPr lang="lt-LT" dirty="0" smtClean="0">
                <a:latin typeface="Times New Roman" pitchFamily="18" charset="0"/>
                <a:cs typeface="Times New Roman" pitchFamily="18" charset="0"/>
              </a:rPr>
              <a:t>. Justė sako „</a:t>
            </a:r>
            <a:r>
              <a:rPr lang="lt-LT" i="1" dirty="0" smtClean="0">
                <a:latin typeface="Times New Roman" pitchFamily="18" charset="0"/>
                <a:cs typeface="Times New Roman" pitchFamily="18" charset="0"/>
              </a:rPr>
              <a:t>lele</a:t>
            </a:r>
            <a:r>
              <a:rPr lang="lt-LT" i="1" dirty="0" smtClean="0">
                <a:latin typeface="Times New Roman" pitchFamily="18" charset="0"/>
                <a:cs typeface="Times New Roman" pitchFamily="18" charset="0"/>
              </a:rPr>
              <a:t>“</a:t>
            </a:r>
            <a:r>
              <a:rPr lang="lt-LT" dirty="0" smtClean="0">
                <a:latin typeface="Times New Roman" pitchFamily="18" charset="0"/>
                <a:cs typeface="Times New Roman" pitchFamily="18" charset="0"/>
              </a:rPr>
              <a:t>, taip ji pavadina savo lėlę, taip ji vadina save ar kitą vaiką).</a:t>
            </a:r>
          </a:p>
          <a:p>
            <a:pPr algn="just"/>
            <a:r>
              <a:rPr lang="lt-LT" dirty="0" smtClean="0">
                <a:latin typeface="Times New Roman" pitchFamily="18" charset="0"/>
                <a:cs typeface="Times New Roman" pitchFamily="18" charset="0"/>
              </a:rPr>
              <a:t>Antraisiais gyvenimo metais vaikai domisi aplinkos daiktais, klausinėja apie juos – „</a:t>
            </a:r>
            <a:r>
              <a:rPr lang="lt-LT" i="1" dirty="0" smtClean="0">
                <a:latin typeface="Times New Roman" pitchFamily="18" charset="0"/>
                <a:cs typeface="Times New Roman" pitchFamily="18" charset="0"/>
              </a:rPr>
              <a:t>kas </a:t>
            </a:r>
            <a:r>
              <a:rPr lang="lt-LT" i="1" dirty="0" smtClean="0">
                <a:latin typeface="Times New Roman" pitchFamily="18" charset="0"/>
                <a:cs typeface="Times New Roman" pitchFamily="18" charset="0"/>
              </a:rPr>
              <a:t>se</a:t>
            </a:r>
            <a:r>
              <a:rPr lang="lt-LT" dirty="0" smtClean="0">
                <a:latin typeface="Times New Roman" pitchFamily="18" charset="0"/>
                <a:cs typeface="Times New Roman" pitchFamily="18" charset="0"/>
              </a:rPr>
              <a:t>?“ (kas čia?), gali pasakyti dviejų žodžių frazę (pavyzdžiui, 1 </a:t>
            </a:r>
            <a:r>
              <a:rPr lang="lt-LT" dirty="0" smtClean="0">
                <a:latin typeface="Times New Roman" pitchFamily="18" charset="0"/>
                <a:cs typeface="Times New Roman" pitchFamily="18" charset="0"/>
              </a:rPr>
              <a:t>m</a:t>
            </a:r>
            <a:r>
              <a:rPr lang="lt-LT" dirty="0" smtClean="0">
                <a:latin typeface="Times New Roman" pitchFamily="18" charset="0"/>
                <a:cs typeface="Times New Roman" pitchFamily="18" charset="0"/>
              </a:rPr>
              <a:t>. 3 </a:t>
            </a:r>
            <a:r>
              <a:rPr lang="lt-LT" dirty="0" smtClean="0">
                <a:latin typeface="Times New Roman" pitchFamily="18" charset="0"/>
                <a:cs typeface="Times New Roman" pitchFamily="18" charset="0"/>
              </a:rPr>
              <a:t>mėn</a:t>
            </a:r>
            <a:r>
              <a:rPr lang="lt-LT" dirty="0" smtClean="0">
                <a:latin typeface="Times New Roman" pitchFamily="18" charset="0"/>
                <a:cs typeface="Times New Roman" pitchFamily="18" charset="0"/>
              </a:rPr>
              <a:t>. vaikas sako „</a:t>
            </a:r>
            <a:r>
              <a:rPr lang="lt-LT" i="1" dirty="0" smtClean="0">
                <a:latin typeface="Times New Roman" pitchFamily="18" charset="0"/>
                <a:cs typeface="Times New Roman" pitchFamily="18" charset="0"/>
              </a:rPr>
              <a:t>pule</a:t>
            </a:r>
            <a:r>
              <a:rPr lang="lt-LT" i="1" dirty="0" smtClean="0">
                <a:latin typeface="Times New Roman" pitchFamily="18" charset="0"/>
                <a:cs typeface="Times New Roman" pitchFamily="18" charset="0"/>
              </a:rPr>
              <a:t> </a:t>
            </a:r>
            <a:r>
              <a:rPr lang="lt-LT" i="1" dirty="0" smtClean="0">
                <a:latin typeface="Times New Roman" pitchFamily="18" charset="0"/>
                <a:cs typeface="Times New Roman" pitchFamily="18" charset="0"/>
              </a:rPr>
              <a:t>noja</a:t>
            </a:r>
            <a:r>
              <a:rPr lang="lt-LT" i="1" dirty="0" smtClean="0">
                <a:latin typeface="Times New Roman" pitchFamily="18" charset="0"/>
                <a:cs typeface="Times New Roman" pitchFamily="18" charset="0"/>
              </a:rPr>
              <a:t>“</a:t>
            </a:r>
            <a:r>
              <a:rPr lang="lt-LT" dirty="0" smtClean="0">
                <a:latin typeface="Times New Roman" pitchFamily="18" charset="0"/>
                <a:cs typeface="Times New Roman" pitchFamily="18" charset="0"/>
              </a:rPr>
              <a:t>  (noriu kepurės). </a:t>
            </a:r>
          </a:p>
          <a:p>
            <a:pPr algn="just"/>
            <a:r>
              <a:rPr lang="lt-LT" dirty="0" smtClean="0">
                <a:latin typeface="Times New Roman" pitchFamily="18" charset="0"/>
                <a:cs typeface="Times New Roman" pitchFamily="18" charset="0"/>
              </a:rPr>
              <a:t>Vaikų kalbą teigiamai veikia palanki aplinka. Skatinamas vaikas rodo norą kalbėti, prašyti (noriu mamos – „</a:t>
            </a:r>
            <a:r>
              <a:rPr lang="lt-LT" i="1" dirty="0" smtClean="0">
                <a:latin typeface="Times New Roman" pitchFamily="18" charset="0"/>
                <a:cs typeface="Times New Roman" pitchFamily="18" charset="0"/>
              </a:rPr>
              <a:t>mama nole“</a:t>
            </a:r>
            <a:r>
              <a:rPr lang="lt-LT" dirty="0" smtClean="0">
                <a:latin typeface="Times New Roman" pitchFamily="18" charset="0"/>
                <a:cs typeface="Times New Roman" pitchFamily="18" charset="0"/>
              </a:rPr>
              <a:t>, noriu lėlės – „</a:t>
            </a:r>
            <a:r>
              <a:rPr lang="lt-LT" i="1" dirty="0" smtClean="0">
                <a:latin typeface="Times New Roman" pitchFamily="18" charset="0"/>
                <a:cs typeface="Times New Roman" pitchFamily="18" charset="0"/>
              </a:rPr>
              <a:t>nole </a:t>
            </a:r>
            <a:r>
              <a:rPr lang="lt-LT" i="1" dirty="0" smtClean="0">
                <a:latin typeface="Times New Roman" pitchFamily="18" charset="0"/>
                <a:cs typeface="Times New Roman" pitchFamily="18" charset="0"/>
              </a:rPr>
              <a:t>lele</a:t>
            </a:r>
            <a:r>
              <a:rPr lang="lt-LT" i="1" dirty="0" smtClean="0">
                <a:latin typeface="Times New Roman" pitchFamily="18" charset="0"/>
                <a:cs typeface="Times New Roman" pitchFamily="18" charset="0"/>
              </a:rPr>
              <a:t>“</a:t>
            </a:r>
            <a:r>
              <a:rPr lang="lt-LT" dirty="0" smtClean="0">
                <a:latin typeface="Times New Roman" pitchFamily="18" charset="0"/>
                <a:cs typeface="Times New Roman" pitchFamily="18" charset="0"/>
              </a:rPr>
              <a:t>). 1m. 6 </a:t>
            </a:r>
            <a:r>
              <a:rPr lang="lt-LT" dirty="0" smtClean="0">
                <a:latin typeface="Times New Roman" pitchFamily="18" charset="0"/>
                <a:cs typeface="Times New Roman" pitchFamily="18" charset="0"/>
              </a:rPr>
              <a:t>mėn</a:t>
            </a:r>
            <a:r>
              <a:rPr lang="lt-LT" dirty="0" smtClean="0">
                <a:latin typeface="Times New Roman" pitchFamily="18" charset="0"/>
                <a:cs typeface="Times New Roman" pitchFamily="18" charset="0"/>
              </a:rPr>
              <a:t>. vaikas vartoja sąvokas: </a:t>
            </a:r>
            <a:r>
              <a:rPr lang="lt-LT" i="1" dirty="0" smtClean="0">
                <a:latin typeface="Times New Roman" pitchFamily="18" charset="0"/>
                <a:cs typeface="Times New Roman" pitchFamily="18" charset="0"/>
              </a:rPr>
              <a:t>dėdė, teta, senelė, vyras</a:t>
            </a:r>
            <a:r>
              <a:rPr lang="lt-LT" dirty="0" smtClean="0">
                <a:latin typeface="Times New Roman" pitchFamily="18" charset="0"/>
                <a:cs typeface="Times New Roman" pitchFamily="18" charset="0"/>
              </a:rPr>
              <a:t>, taip pat įvairesnius žaislų, drabužių (</a:t>
            </a:r>
            <a:r>
              <a:rPr lang="lt-LT" i="1" dirty="0" smtClean="0">
                <a:latin typeface="Times New Roman" pitchFamily="18" charset="0"/>
                <a:cs typeface="Times New Roman" pitchFamily="18" charset="0"/>
              </a:rPr>
              <a:t>paltas, kepurė</a:t>
            </a:r>
            <a:r>
              <a:rPr lang="lt-LT" dirty="0" smtClean="0">
                <a:latin typeface="Times New Roman" pitchFamily="18" charset="0"/>
                <a:cs typeface="Times New Roman" pitchFamily="18" charset="0"/>
              </a:rPr>
              <a:t>) ir avalynės pavadinimus. </a:t>
            </a:r>
          </a:p>
          <a:p>
            <a:pPr algn="just">
              <a:buFont typeface="Arial" panose="020B0604020202020204" pitchFamily="34" charset="0"/>
              <a:buChar char="•"/>
            </a:pPr>
            <a:r>
              <a:rPr lang="lt-LT" dirty="0" smtClean="0">
                <a:latin typeface="Times New Roman" pitchFamily="18" charset="0"/>
                <a:cs typeface="Times New Roman" pitchFamily="18" charset="0"/>
              </a:rPr>
              <a:t>Vaikas supranta vis daugiau būdvardžių – </a:t>
            </a:r>
            <a:r>
              <a:rPr lang="lt-LT" i="1" dirty="0" smtClean="0">
                <a:latin typeface="Times New Roman" pitchFamily="18" charset="0"/>
                <a:cs typeface="Times New Roman" pitchFamily="18" charset="0"/>
              </a:rPr>
              <a:t>didelis, laimingas </a:t>
            </a:r>
            <a:r>
              <a:rPr lang="lt-LT" dirty="0" smtClean="0">
                <a:latin typeface="Times New Roman" pitchFamily="18" charset="0"/>
                <a:cs typeface="Times New Roman" pitchFamily="18" charset="0"/>
              </a:rPr>
              <a:t>ir pamažu turi suprasti antonimus – pavyzdžiui, </a:t>
            </a:r>
            <a:r>
              <a:rPr lang="lt-LT" i="1" dirty="0" smtClean="0">
                <a:latin typeface="Times New Roman" pitchFamily="18" charset="0"/>
                <a:cs typeface="Times New Roman" pitchFamily="18" charset="0"/>
              </a:rPr>
              <a:t>didelis – mažas, karšta – šalta, eiti – stovėti, aukštyn – žemyn </a:t>
            </a:r>
            <a:r>
              <a:rPr lang="lt-LT" dirty="0" smtClean="0">
                <a:latin typeface="Times New Roman" pitchFamily="18" charset="0"/>
                <a:cs typeface="Times New Roman" pitchFamily="18" charset="0"/>
              </a:rPr>
              <a:t>ir panašiai.</a:t>
            </a:r>
          </a:p>
          <a:p>
            <a:r>
              <a:rPr lang="lt-LT" dirty="0" smtClean="0">
                <a:latin typeface="Times New Roman" pitchFamily="18" charset="0"/>
                <a:cs typeface="Times New Roman" pitchFamily="18" charset="0"/>
              </a:rPr>
              <a:t>22-24 </a:t>
            </a:r>
            <a:r>
              <a:rPr lang="lt-LT" dirty="0" smtClean="0">
                <a:latin typeface="Times New Roman" pitchFamily="18" charset="0"/>
                <a:cs typeface="Times New Roman" pitchFamily="18" charset="0"/>
              </a:rPr>
              <a:t>mėn</a:t>
            </a:r>
            <a:r>
              <a:rPr lang="lt-LT" dirty="0" smtClean="0">
                <a:latin typeface="Times New Roman" pitchFamily="18" charset="0"/>
                <a:cs typeface="Times New Roman" pitchFamily="18" charset="0"/>
              </a:rPr>
              <a:t>. vaikas savo kalboje vartoja apie 150-200 žodžių, supranta apie 500 žodžių. Kalba</a:t>
            </a:r>
            <a:r>
              <a:rPr lang="lt-LT" b="1" dirty="0" smtClean="0">
                <a:latin typeface="Times New Roman" pitchFamily="18" charset="0"/>
                <a:cs typeface="Times New Roman" pitchFamily="18" charset="0"/>
              </a:rPr>
              <a:t> </a:t>
            </a:r>
            <a:r>
              <a:rPr lang="lt-LT" dirty="0" smtClean="0">
                <a:latin typeface="Times New Roman" pitchFamily="18" charset="0"/>
                <a:cs typeface="Times New Roman" pitchFamily="18" charset="0"/>
              </a:rPr>
              <a:t>frazėmis, 2-3 žodžių sakiniais, pradeda derinti žodžius sakinyje.</a:t>
            </a:r>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val="486258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latin typeface="Times New Roman" pitchFamily="18" charset="0"/>
                <a:cs typeface="Times New Roman" pitchFamily="18" charset="0"/>
              </a:rPr>
              <a:t>Vertėtų </a:t>
            </a:r>
            <a:r>
              <a:rPr lang="lt-LT" dirty="0" smtClean="0">
                <a:latin typeface="Times New Roman" pitchFamily="18" charset="0"/>
                <a:cs typeface="Times New Roman" pitchFamily="18" charset="0"/>
              </a:rPr>
              <a:t>atkreipti dėmesį </a:t>
            </a:r>
            <a:r>
              <a:rPr lang="lt-LT" dirty="0">
                <a:latin typeface="Times New Roman" pitchFamily="18" charset="0"/>
                <a:cs typeface="Times New Roman" pitchFamily="18" charset="0"/>
              </a:rPr>
              <a:t>jei</a:t>
            </a:r>
            <a:r>
              <a:rPr lang="lt-LT"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lstStyle/>
          <a:p>
            <a:pPr algn="just"/>
            <a:r>
              <a:rPr lang="lt-LT" dirty="0">
                <a:latin typeface="Times New Roman" pitchFamily="18" charset="0"/>
                <a:cs typeface="Times New Roman" pitchFamily="18" charset="0"/>
              </a:rPr>
              <a:t>18 </a:t>
            </a:r>
            <a:r>
              <a:rPr lang="lt-LT" dirty="0">
                <a:latin typeface="Times New Roman" pitchFamily="18" charset="0"/>
                <a:cs typeface="Times New Roman" pitchFamily="18" charset="0"/>
              </a:rPr>
              <a:t>mėn</a:t>
            </a:r>
            <a:r>
              <a:rPr lang="lt-LT" dirty="0">
                <a:latin typeface="Times New Roman" pitchFamily="18" charset="0"/>
                <a:cs typeface="Times New Roman" pitchFamily="18" charset="0"/>
              </a:rPr>
              <a:t>. vaikas nevykdo žodinių nurodymų, nesidomi paveikslėliais, dažnai kiša žaislus į burną, sunkiai sukaupia dėmesį, mėto </a:t>
            </a:r>
            <a:r>
              <a:rPr lang="lt-LT" dirty="0" smtClean="0">
                <a:latin typeface="Times New Roman" pitchFamily="18" charset="0"/>
                <a:cs typeface="Times New Roman" pitchFamily="18" charset="0"/>
              </a:rPr>
              <a:t>žaislus</a:t>
            </a:r>
            <a:r>
              <a:rPr lang="lt-LT" dirty="0">
                <a:latin typeface="Times New Roman" pitchFamily="18" charset="0"/>
                <a:cs typeface="Times New Roman" pitchFamily="18" charset="0"/>
              </a:rPr>
              <a:t>.</a:t>
            </a:r>
          </a:p>
          <a:p>
            <a:pPr algn="just"/>
            <a:r>
              <a:rPr lang="lt-LT" dirty="0" smtClean="0">
                <a:latin typeface="Times New Roman" pitchFamily="18" charset="0"/>
                <a:cs typeface="Times New Roman" pitchFamily="18" charset="0"/>
              </a:rPr>
              <a:t>24 </a:t>
            </a:r>
            <a:r>
              <a:rPr lang="lt-LT" dirty="0">
                <a:latin typeface="Times New Roman" pitchFamily="18" charset="0"/>
                <a:cs typeface="Times New Roman" pitchFamily="18" charset="0"/>
              </a:rPr>
              <a:t>mėn</a:t>
            </a:r>
            <a:r>
              <a:rPr lang="lt-LT" dirty="0">
                <a:latin typeface="Times New Roman" pitchFamily="18" charset="0"/>
                <a:cs typeface="Times New Roman" pitchFamily="18" charset="0"/>
              </a:rPr>
              <a:t>. vaikas netaria </a:t>
            </a:r>
            <a:r>
              <a:rPr lang="lt-LT" dirty="0" smtClean="0">
                <a:latin typeface="Times New Roman" pitchFamily="18" charset="0"/>
                <a:cs typeface="Times New Roman" pitchFamily="18" charset="0"/>
              </a:rPr>
              <a:t>prasmingų </a:t>
            </a:r>
            <a:r>
              <a:rPr lang="lt-LT" dirty="0">
                <a:latin typeface="Times New Roman" pitchFamily="18" charset="0"/>
                <a:cs typeface="Times New Roman" pitchFamily="18" charset="0"/>
              </a:rPr>
              <a:t>žodžių, garsažodžių, jų nemėgdžioja, nerodo įvardintų daiktų, neskiria jų paveikslėliuose, nekalba „sava kalba“, mažai bendrauja. </a:t>
            </a:r>
            <a:endParaRPr lang="lt-LT" dirty="0" smtClean="0">
              <a:latin typeface="Times New Roman" pitchFamily="18" charset="0"/>
              <a:cs typeface="Times New Roman" pitchFamily="18" charset="0"/>
            </a:endParaRPr>
          </a:p>
          <a:p>
            <a:pPr algn="just"/>
            <a:r>
              <a:rPr lang="lt-LT" dirty="0">
                <a:latin typeface="Times New Roman" pitchFamily="18" charset="0"/>
                <a:cs typeface="Times New Roman" pitchFamily="18" charset="0"/>
              </a:rPr>
              <a:t>N</a:t>
            </a:r>
            <a:r>
              <a:rPr lang="lt-LT" dirty="0" smtClean="0">
                <a:latin typeface="Times New Roman" pitchFamily="18" charset="0"/>
                <a:cs typeface="Times New Roman" pitchFamily="18" charset="0"/>
              </a:rPr>
              <a:t>eaiškiai </a:t>
            </a:r>
            <a:r>
              <a:rPr lang="lt-LT" dirty="0">
                <a:latin typeface="Times New Roman" pitchFamily="18" charset="0"/>
                <a:cs typeface="Times New Roman" pitchFamily="18" charset="0"/>
              </a:rPr>
              <a:t>ištaria tik 10-12 žodžių, nesudaro trumpos frazės. </a:t>
            </a:r>
          </a:p>
        </p:txBody>
      </p:sp>
    </p:spTree>
    <p:extLst>
      <p:ext uri="{BB962C8B-B14F-4D97-AF65-F5344CB8AC3E}">
        <p14:creationId xmlns:p14="http://schemas.microsoft.com/office/powerpoint/2010/main" val="4067758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solidFill>
                  <a:schemeClr val="tx1"/>
                </a:solidFill>
                <a:latin typeface="Times New Roman" pitchFamily="18" charset="0"/>
                <a:cs typeface="Times New Roman" pitchFamily="18" charset="0"/>
              </a:rPr>
              <a:t>Kalbos ugdymas </a:t>
            </a:r>
            <a:r>
              <a:rPr lang="lt-LT" dirty="0" smtClean="0">
                <a:solidFill>
                  <a:schemeClr val="tx1"/>
                </a:solidFill>
                <a:latin typeface="Times New Roman" pitchFamily="18" charset="0"/>
                <a:cs typeface="Times New Roman" pitchFamily="18" charset="0"/>
              </a:rPr>
              <a:t>antraisiais </a:t>
            </a:r>
            <a:r>
              <a:rPr lang="lt-LT" dirty="0">
                <a:solidFill>
                  <a:schemeClr val="tx1"/>
                </a:solidFill>
                <a:latin typeface="Times New Roman" pitchFamily="18" charset="0"/>
                <a:cs typeface="Times New Roman" pitchFamily="18" charset="0"/>
              </a:rPr>
              <a:t>metais</a:t>
            </a:r>
            <a:endParaRPr lang="lt-LT" dirty="0"/>
          </a:p>
        </p:txBody>
      </p:sp>
      <p:sp>
        <p:nvSpPr>
          <p:cNvPr id="3" name="Turinio vietos rezervavimo ženklas 2"/>
          <p:cNvSpPr>
            <a:spLocks noGrp="1"/>
          </p:cNvSpPr>
          <p:nvPr>
            <p:ph idx="1"/>
          </p:nvPr>
        </p:nvSpPr>
        <p:spPr/>
        <p:txBody>
          <a:bodyPr>
            <a:noAutofit/>
          </a:bodyPr>
          <a:lstStyle/>
          <a:p>
            <a:pPr algn="just"/>
            <a:r>
              <a:rPr lang="lt-LT" sz="1600" dirty="0" smtClean="0">
                <a:latin typeface="Times New Roman" pitchFamily="18" charset="0"/>
                <a:cs typeface="Times New Roman" pitchFamily="18" charset="0"/>
              </a:rPr>
              <a:t>Antraisiais gyvenimo metais jau galime pradėti rodyti vaikui žaisliukus, vaizduojančius tik ką gamtoje stebėtus gyvūnus, bei jų paveiksliukus, vėl prisimindami tų gyvūnų skleidžiamus garsus. Lavindami vaiko gebėjimą susieti natūralų objektą – gyvūną – su jo turiniu ar plokštuminiu vaizdu – žaislu ar piešiniu. Taip padedame jam susidaryti visaverčius vaizdinius apie gyvūnus.</a:t>
            </a:r>
          </a:p>
          <a:p>
            <a:pPr algn="just"/>
            <a:r>
              <a:rPr lang="lt-LT" sz="1600" dirty="0" smtClean="0">
                <a:latin typeface="Times New Roman" pitchFamily="18" charset="0"/>
                <a:cs typeface="Times New Roman" pitchFamily="18" charset="0"/>
              </a:rPr>
              <a:t>Antrųjų metų pabaigoje siūlykime iš jūsų pateikto garsų sąskambio atpažinti gyvūną ir parodyti jį patį ar jo atvaizdą. Galima naudoti specialias kompiuterines programas arba patiems pasiūlyti sąskambius, </a:t>
            </a:r>
            <a:r>
              <a:rPr lang="lt-LT" sz="1600" dirty="0" smtClean="0">
                <a:latin typeface="Times New Roman" pitchFamily="18" charset="0"/>
                <a:cs typeface="Times New Roman" pitchFamily="18" charset="0"/>
              </a:rPr>
              <a:t>pvz</a:t>
            </a:r>
            <a:r>
              <a:rPr lang="lt-LT" sz="1600" dirty="0" smtClean="0">
                <a:latin typeface="Times New Roman" pitchFamily="18" charset="0"/>
                <a:cs typeface="Times New Roman" pitchFamily="18" charset="0"/>
              </a:rPr>
              <a:t>., „</a:t>
            </a:r>
            <a:r>
              <a:rPr lang="lt-LT" sz="1600" i="1" dirty="0" smtClean="0">
                <a:latin typeface="Times New Roman" pitchFamily="18" charset="0"/>
                <a:cs typeface="Times New Roman" pitchFamily="18" charset="0"/>
              </a:rPr>
              <a:t>Parodyk, kas zyzia </a:t>
            </a:r>
            <a:r>
              <a:rPr lang="lt-LT" sz="1600" i="1" dirty="0" smtClean="0">
                <a:latin typeface="Times New Roman" pitchFamily="18" charset="0"/>
                <a:cs typeface="Times New Roman" pitchFamily="18" charset="0"/>
              </a:rPr>
              <a:t>zzz</a:t>
            </a:r>
            <a:r>
              <a:rPr lang="lt-LT" sz="1600" dirty="0" smtClean="0">
                <a:latin typeface="Times New Roman" pitchFamily="18" charset="0"/>
                <a:cs typeface="Times New Roman" pitchFamily="18" charset="0"/>
              </a:rPr>
              <a:t>? (uodas) ir </a:t>
            </a:r>
            <a:r>
              <a:rPr lang="lt-LT" sz="1600" dirty="0" smtClean="0">
                <a:latin typeface="Times New Roman" pitchFamily="18" charset="0"/>
                <a:cs typeface="Times New Roman" pitchFamily="18" charset="0"/>
              </a:rPr>
              <a:t>pan</a:t>
            </a:r>
            <a:r>
              <a:rPr lang="lt-LT" sz="1600" dirty="0" smtClean="0">
                <a:latin typeface="Times New Roman" pitchFamily="18" charset="0"/>
                <a:cs typeface="Times New Roman" pitchFamily="18" charset="0"/>
              </a:rPr>
              <a:t>. Vaikas iš keleto jam pateiktų žaisliukų ar paveikslėlių išrenka ir parodo tinkamą. Lygiai taip pat galime sieti kitus objektus su jų skleidžiamais garsais: lėktuvo ūžimas ir jo paveikslėlis, važiuojantis arba stabdomas automobilis ir jų skleidžiami garsai. Žinoma, anksčiau visa tai stebėjus natūralioje aplinkoje. Tokiomis pratybomis ugdysime gebėjimą sieti garsinę ir vaizdinę informaciją. O toks gebėjimas turės neįkainojamą vertę pradėjus mokytis skaityti ir rašyti. </a:t>
            </a:r>
          </a:p>
          <a:p>
            <a:pPr algn="just"/>
            <a:r>
              <a:rPr lang="lt-LT" sz="1600" dirty="0" smtClean="0">
                <a:latin typeface="Times New Roman" pitchFamily="18" charset="0"/>
                <a:cs typeface="Times New Roman" pitchFamily="18" charset="0"/>
              </a:rPr>
              <a:t>Šiame amžiuje labai naudinga duoti daug smulkių darbelių rankoms. Vaikui siūlykime imant po vieną dideles ir mažas sagas, pupas ir pupeles, jas sudėlioti į atskirus indus, dėlioti paveikslėlius iš smulkių mozaikos detalių, spalvinti, lankstyti, minkyti plastiliną ar tešlą, varstyti karoliukus ir </a:t>
            </a:r>
            <a:r>
              <a:rPr lang="lt-LT" sz="1600" dirty="0" smtClean="0">
                <a:latin typeface="Times New Roman" pitchFamily="18" charset="0"/>
                <a:cs typeface="Times New Roman" pitchFamily="18" charset="0"/>
              </a:rPr>
              <a:t>pan</a:t>
            </a:r>
            <a:r>
              <a:rPr lang="lt-LT" sz="1600" dirty="0" smtClean="0">
                <a:latin typeface="Times New Roman" pitchFamily="18" charset="0"/>
                <a:cs typeface="Times New Roman" pitchFamily="18" charset="0"/>
              </a:rPr>
              <a:t>. </a:t>
            </a:r>
          </a:p>
          <a:p>
            <a:pPr algn="just"/>
            <a:r>
              <a:rPr lang="lt-LT" sz="1600" dirty="0" smtClean="0">
                <a:latin typeface="Times New Roman" pitchFamily="18" charset="0"/>
                <a:cs typeface="Times New Roman" pitchFamily="18" charset="0"/>
              </a:rPr>
              <a:t>Skatinkime vaiką pakartoti žodžius. Pavyzdžiui, rodome katę ir sakome: „</a:t>
            </a:r>
            <a:r>
              <a:rPr lang="lt-LT" sz="1600" i="1" dirty="0" smtClean="0">
                <a:latin typeface="Times New Roman" pitchFamily="18" charset="0"/>
                <a:cs typeface="Times New Roman" pitchFamily="18" charset="0"/>
              </a:rPr>
              <a:t>Čia katė, katė tupi</a:t>
            </a:r>
            <a:r>
              <a:rPr lang="lt-LT" sz="1600" dirty="0" smtClean="0">
                <a:latin typeface="Times New Roman" pitchFamily="18" charset="0"/>
                <a:cs typeface="Times New Roman" pitchFamily="18" charset="0"/>
              </a:rPr>
              <a:t>“ ir prašome pakartoti.</a:t>
            </a:r>
          </a:p>
          <a:p>
            <a:pPr algn="just"/>
            <a:r>
              <a:rPr lang="lt-LT" sz="1600" dirty="0" smtClean="0">
                <a:latin typeface="Times New Roman" pitchFamily="18" charset="0"/>
                <a:cs typeface="Times New Roman" pitchFamily="18" charset="0"/>
              </a:rPr>
              <a:t>Savo kalboje vartokime vis naujus žodžius ir juos kartokime, kad vaikas įsimintų. Taip pat kalbėkime, ką darome: </a:t>
            </a:r>
            <a:r>
              <a:rPr lang="lt-LT" sz="1600" i="1" dirty="0" smtClean="0">
                <a:latin typeface="Times New Roman" pitchFamily="18" charset="0"/>
                <a:cs typeface="Times New Roman" pitchFamily="18" charset="0"/>
              </a:rPr>
              <a:t>dabar išplausim lėkštę; dabar virsim košę </a:t>
            </a:r>
            <a:r>
              <a:rPr lang="lt-LT" sz="1600" dirty="0" smtClean="0">
                <a:latin typeface="Times New Roman" pitchFamily="18" charset="0"/>
                <a:cs typeface="Times New Roman" pitchFamily="18" charset="0"/>
              </a:rPr>
              <a:t>ir </a:t>
            </a:r>
            <a:r>
              <a:rPr lang="lt-LT" sz="1600" dirty="0" smtClean="0">
                <a:latin typeface="Times New Roman" pitchFamily="18" charset="0"/>
                <a:cs typeface="Times New Roman" pitchFamily="18" charset="0"/>
              </a:rPr>
              <a:t>t.t</a:t>
            </a:r>
            <a:r>
              <a:rPr lang="lt-LT" sz="1600" dirty="0" smtClean="0">
                <a:latin typeface="Times New Roman" pitchFamily="18" charset="0"/>
                <a:cs typeface="Times New Roman" pitchFamily="18" charset="0"/>
              </a:rPr>
              <a:t>.). Vartykime knygeles ir apibūdinkime paveikslėlius: </a:t>
            </a:r>
            <a:r>
              <a:rPr lang="lt-LT" sz="1600" i="1" dirty="0" smtClean="0">
                <a:latin typeface="Times New Roman" pitchFamily="18" charset="0"/>
                <a:cs typeface="Times New Roman" pitchFamily="18" charset="0"/>
              </a:rPr>
              <a:t>mama verda, tėtė skaito, sesutė rašo</a:t>
            </a:r>
            <a:r>
              <a:rPr lang="lt-LT" sz="1600" dirty="0" smtClean="0">
                <a:latin typeface="Times New Roman" pitchFamily="18" charset="0"/>
                <a:cs typeface="Times New Roman" pitchFamily="18" charset="0"/>
              </a:rPr>
              <a:t>.</a:t>
            </a:r>
            <a:endParaRPr lang="lt-LT" sz="1600" dirty="0">
              <a:latin typeface="Times New Roman" pitchFamily="18" charset="0"/>
              <a:cs typeface="Times New Roman" pitchFamily="18" charset="0"/>
            </a:endParaRPr>
          </a:p>
        </p:txBody>
      </p:sp>
    </p:spTree>
    <p:extLst>
      <p:ext uri="{BB962C8B-B14F-4D97-AF65-F5344CB8AC3E}">
        <p14:creationId xmlns:p14="http://schemas.microsoft.com/office/powerpoint/2010/main" val="2136128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97280" y="286604"/>
            <a:ext cx="10058400" cy="1101622"/>
          </a:xfrm>
        </p:spPr>
        <p:txBody>
          <a:bodyPr/>
          <a:lstStyle/>
          <a:p>
            <a:pPr algn="ctr"/>
            <a:r>
              <a:rPr lang="en-US" dirty="0">
                <a:solidFill>
                  <a:schemeClr val="tx1"/>
                </a:solidFill>
                <a:latin typeface="Times New Roman" pitchFamily="18" charset="0"/>
                <a:cs typeface="Times New Roman" pitchFamily="18" charset="0"/>
              </a:rPr>
              <a:t>Tretieji </a:t>
            </a:r>
            <a:r>
              <a:rPr lang="en-US" dirty="0" smtClean="0">
                <a:solidFill>
                  <a:schemeClr val="tx1"/>
                </a:solidFill>
                <a:latin typeface="Times New Roman" pitchFamily="18" charset="0"/>
                <a:cs typeface="Times New Roman" pitchFamily="18" charset="0"/>
              </a:rPr>
              <a:t>metai</a:t>
            </a:r>
            <a:r>
              <a:rPr lang="lt-LT" dirty="0" smtClean="0">
                <a:solidFill>
                  <a:schemeClr val="tx1"/>
                </a:solidFill>
                <a:latin typeface="Times New Roman" pitchFamily="18" charset="0"/>
                <a:cs typeface="Times New Roman" pitchFamily="18" charset="0"/>
              </a:rPr>
              <a:t> (24-36 </a:t>
            </a:r>
            <a:r>
              <a:rPr lang="lt-LT" dirty="0" smtClean="0">
                <a:solidFill>
                  <a:schemeClr val="tx1"/>
                </a:solidFill>
                <a:latin typeface="Times New Roman" pitchFamily="18" charset="0"/>
                <a:cs typeface="Times New Roman" pitchFamily="18" charset="0"/>
              </a:rPr>
              <a:t>mėn</a:t>
            </a:r>
            <a:r>
              <a:rPr lang="lt-LT"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Autofit/>
          </a:bodyPr>
          <a:lstStyle/>
          <a:p>
            <a:pPr algn="just"/>
            <a:r>
              <a:rPr lang="lt-LT" sz="1600" dirty="0" smtClean="0">
                <a:latin typeface="Times New Roman" pitchFamily="18" charset="0"/>
                <a:cs typeface="Times New Roman" pitchFamily="18" charset="0"/>
              </a:rPr>
              <a:t>Trečiaisiais gyvenimo metais tobulėja kalbos supratimas. Vaikas klausosi, ką kalba suaugusieji, pasakų, eilėraščių, pasakojimų. Taip su supančia aplinka susipažįsta iš kalbos, ne tik iš patirties. </a:t>
            </a:r>
          </a:p>
          <a:p>
            <a:pPr algn="just"/>
            <a:r>
              <a:rPr lang="lt-LT" sz="1600" dirty="0" smtClean="0">
                <a:latin typeface="Times New Roman" pitchFamily="18" charset="0"/>
                <a:cs typeface="Times New Roman" pitchFamily="18" charset="0"/>
              </a:rPr>
              <a:t>Šio amžiaus vaikas įprastoje situacijoje supranta prielinksnius, visų linksnių klausimus. </a:t>
            </a:r>
          </a:p>
          <a:p>
            <a:pPr algn="just"/>
            <a:r>
              <a:rPr lang="lt-LT" sz="1600" dirty="0" smtClean="0">
                <a:latin typeface="Times New Roman" pitchFamily="18" charset="0"/>
                <a:cs typeface="Times New Roman" pitchFamily="18" charset="0"/>
              </a:rPr>
              <a:t>Lavėja foneminis suvokimas; vaikas skiria žodžius, besiskiriančius tik vienu garsu. </a:t>
            </a:r>
          </a:p>
          <a:p>
            <a:pPr algn="just"/>
            <a:r>
              <a:rPr lang="lt-LT" sz="1600" dirty="0" smtClean="0">
                <a:latin typeface="Times New Roman" pitchFamily="18" charset="0"/>
                <a:cs typeface="Times New Roman" pitchFamily="18" charset="0"/>
              </a:rPr>
              <a:t>Didėja poreikis bendrauti su bendraamžiais. </a:t>
            </a:r>
          </a:p>
          <a:p>
            <a:pPr algn="just"/>
            <a:r>
              <a:rPr lang="lt-LT" sz="1600" dirty="0" smtClean="0">
                <a:latin typeface="Times New Roman" pitchFamily="18" charset="0"/>
                <a:cs typeface="Times New Roman" pitchFamily="18" charset="0"/>
              </a:rPr>
              <a:t>Dažniau vartoja savo vardą, o ne įvardį </a:t>
            </a:r>
            <a:r>
              <a:rPr lang="lt-LT" sz="1600" i="1" dirty="0" smtClean="0">
                <a:latin typeface="Times New Roman" pitchFamily="18" charset="0"/>
                <a:cs typeface="Times New Roman" pitchFamily="18" charset="0"/>
              </a:rPr>
              <a:t>aš.</a:t>
            </a:r>
            <a:r>
              <a:rPr lang="lt-LT" sz="1600" dirty="0" smtClean="0">
                <a:latin typeface="Times New Roman" pitchFamily="18" charset="0"/>
                <a:cs typeface="Times New Roman" pitchFamily="18" charset="0"/>
              </a:rPr>
              <a:t> 2 metų ir 10 </a:t>
            </a:r>
            <a:r>
              <a:rPr lang="lt-LT" sz="1600" dirty="0" smtClean="0">
                <a:latin typeface="Times New Roman" pitchFamily="18" charset="0"/>
                <a:cs typeface="Times New Roman" pitchFamily="18" charset="0"/>
              </a:rPr>
              <a:t>mėn</a:t>
            </a:r>
            <a:r>
              <a:rPr lang="lt-LT" sz="1600" dirty="0" smtClean="0">
                <a:latin typeface="Times New Roman" pitchFamily="18" charset="0"/>
                <a:cs typeface="Times New Roman" pitchFamily="18" charset="0"/>
              </a:rPr>
              <a:t>. Adomas sako: „</a:t>
            </a:r>
            <a:r>
              <a:rPr lang="lt-LT" sz="1600" i="1" dirty="0" smtClean="0">
                <a:latin typeface="Times New Roman" pitchFamily="18" charset="0"/>
                <a:cs typeface="Times New Roman" pitchFamily="18" charset="0"/>
              </a:rPr>
              <a:t>Adoma </a:t>
            </a:r>
            <a:r>
              <a:rPr lang="lt-LT" sz="1600" i="1" dirty="0" smtClean="0">
                <a:latin typeface="Times New Roman" pitchFamily="18" charset="0"/>
                <a:cs typeface="Times New Roman" pitchFamily="18" charset="0"/>
              </a:rPr>
              <a:t>noja</a:t>
            </a:r>
            <a:r>
              <a:rPr lang="lt-LT" sz="1600" dirty="0" smtClean="0">
                <a:latin typeface="Times New Roman" pitchFamily="18" charset="0"/>
                <a:cs typeface="Times New Roman" pitchFamily="18" charset="0"/>
              </a:rPr>
              <a:t>“ (aš noriu).</a:t>
            </a:r>
          </a:p>
          <a:p>
            <a:pPr algn="just"/>
            <a:r>
              <a:rPr lang="lt-LT" sz="1600" dirty="0" smtClean="0">
                <a:latin typeface="Times New Roman" pitchFamily="18" charset="0"/>
                <a:cs typeface="Times New Roman" pitchFamily="18" charset="0"/>
              </a:rPr>
              <a:t>Trečiaisiais gyvenimo metais tęsiasi  fiziologinis šveplavimas - dalis vaikų  nemoka ištarti sudėtingesnių garsų (</a:t>
            </a:r>
            <a:r>
              <a:rPr lang="lt-LT" sz="1600" dirty="0" smtClean="0">
                <a:latin typeface="Times New Roman" pitchFamily="18" charset="0"/>
                <a:cs typeface="Times New Roman" pitchFamily="18" charset="0"/>
              </a:rPr>
              <a:t>s,z,š,ž,c,č,dz,dž,ch,h,f,r</a:t>
            </a:r>
            <a:r>
              <a:rPr lang="lt-LT" sz="1600" dirty="0" smtClean="0">
                <a:latin typeface="Times New Roman" pitchFamily="18" charset="0"/>
                <a:cs typeface="Times New Roman" pitchFamily="18" charset="0"/>
              </a:rPr>
              <a:t>), kai kurie neištaria minkštųjų </a:t>
            </a:r>
            <a:r>
              <a:rPr lang="lt-LT" sz="1600" dirty="0" smtClean="0">
                <a:latin typeface="Times New Roman" pitchFamily="18" charset="0"/>
                <a:cs typeface="Times New Roman" pitchFamily="18" charset="0"/>
              </a:rPr>
              <a:t>k,g,p,b</a:t>
            </a:r>
            <a:r>
              <a:rPr lang="lt-LT" sz="1600" dirty="0" smtClean="0">
                <a:latin typeface="Times New Roman" pitchFamily="18" charset="0"/>
                <a:cs typeface="Times New Roman" pitchFamily="18" charset="0"/>
              </a:rPr>
              <a:t>,  pasitaiko skiemenų ir garsų praleidimų, kartais net gerai išmokti garsai painiojami tarpusavyje. Pavyzdžiui Adomas sako: </a:t>
            </a:r>
            <a:r>
              <a:rPr lang="lt-LT" sz="1600" i="1" dirty="0" smtClean="0">
                <a:latin typeface="Times New Roman" pitchFamily="18" charset="0"/>
                <a:cs typeface="Times New Roman" pitchFamily="18" charset="0"/>
              </a:rPr>
              <a:t>dijati</a:t>
            </a:r>
            <a:r>
              <a:rPr lang="lt-LT" sz="1600" dirty="0" smtClean="0">
                <a:latin typeface="Times New Roman" pitchFamily="18" charset="0"/>
                <a:cs typeface="Times New Roman" pitchFamily="18" charset="0"/>
              </a:rPr>
              <a:t> (dviratis), </a:t>
            </a:r>
            <a:r>
              <a:rPr lang="lt-LT" sz="1600" i="1" dirty="0" smtClean="0">
                <a:latin typeface="Times New Roman" pitchFamily="18" charset="0"/>
                <a:cs typeface="Times New Roman" pitchFamily="18" charset="0"/>
              </a:rPr>
              <a:t>vaiva</a:t>
            </a:r>
            <a:r>
              <a:rPr lang="lt-LT" sz="1600" dirty="0" smtClean="0">
                <a:latin typeface="Times New Roman" pitchFamily="18" charset="0"/>
                <a:cs typeface="Times New Roman" pitchFamily="18" charset="0"/>
              </a:rPr>
              <a:t> (laivas), </a:t>
            </a:r>
            <a:r>
              <a:rPr lang="lt-LT" sz="1600" i="1" dirty="0" smtClean="0">
                <a:latin typeface="Times New Roman" pitchFamily="18" charset="0"/>
                <a:cs typeface="Times New Roman" pitchFamily="18" charset="0"/>
              </a:rPr>
              <a:t>tisiuka</a:t>
            </a:r>
            <a:r>
              <a:rPr lang="lt-LT" sz="1600" dirty="0" smtClean="0">
                <a:latin typeface="Times New Roman" pitchFamily="18" charset="0"/>
                <a:cs typeface="Times New Roman" pitchFamily="18" charset="0"/>
              </a:rPr>
              <a:t> (triušiukas) ir </a:t>
            </a:r>
            <a:r>
              <a:rPr lang="lt-LT" sz="1600" dirty="0" smtClean="0">
                <a:latin typeface="Times New Roman" pitchFamily="18" charset="0"/>
                <a:cs typeface="Times New Roman" pitchFamily="18" charset="0"/>
              </a:rPr>
              <a:t>kt</a:t>
            </a:r>
            <a:r>
              <a:rPr lang="lt-LT" sz="1600" dirty="0" smtClean="0">
                <a:latin typeface="Times New Roman" pitchFamily="18" charset="0"/>
                <a:cs typeface="Times New Roman" pitchFamily="18" charset="0"/>
              </a:rPr>
              <a:t>. </a:t>
            </a:r>
          </a:p>
          <a:p>
            <a:pPr algn="just"/>
            <a:r>
              <a:rPr lang="lt-LT" sz="1600" dirty="0" smtClean="0">
                <a:latin typeface="Times New Roman" pitchFamily="18" charset="0"/>
                <a:cs typeface="Times New Roman" pitchFamily="18" charset="0"/>
              </a:rPr>
              <a:t>Žodynas gausėja labai intensyviai. Trejų metų vaikai žino vidutiniškai 1200-1500 žodžių. </a:t>
            </a:r>
          </a:p>
          <a:p>
            <a:pPr algn="just"/>
            <a:r>
              <a:rPr lang="lt-LT" sz="1600" dirty="0" smtClean="0">
                <a:latin typeface="Times New Roman" pitchFamily="18" charset="0"/>
                <a:cs typeface="Times New Roman" pitchFamily="18" charset="0"/>
              </a:rPr>
              <a:t>Žodyne atsiranda visos kalbos dalys. Vyrauja daiktavardžiai ir veiksmažodžiai. </a:t>
            </a:r>
          </a:p>
          <a:p>
            <a:pPr algn="just"/>
            <a:r>
              <a:rPr lang="lt-LT" sz="1600" dirty="0" smtClean="0">
                <a:latin typeface="Times New Roman" pitchFamily="18" charset="0"/>
                <a:cs typeface="Times New Roman" pitchFamily="18" charset="0"/>
              </a:rPr>
              <a:t>Pasirodo apibendrinančios sąvokos (žaislai, baldai, indai), skaitvardžiai (vienas, du, daug), daiktų požymius ir ypatumus nusakantys žodžiai (didelis, mažas, gražus ir </a:t>
            </a:r>
            <a:r>
              <a:rPr lang="lt-LT" sz="1600" dirty="0" smtClean="0">
                <a:latin typeface="Times New Roman" pitchFamily="18" charset="0"/>
                <a:cs typeface="Times New Roman" pitchFamily="18" charset="0"/>
              </a:rPr>
              <a:t>t.t</a:t>
            </a:r>
            <a:r>
              <a:rPr lang="lt-LT" sz="1600" dirty="0" smtClean="0">
                <a:latin typeface="Times New Roman" pitchFamily="18" charset="0"/>
                <a:cs typeface="Times New Roman" pitchFamily="18" charset="0"/>
              </a:rPr>
              <a:t>.), prielinksniai (į, ant, po, už). </a:t>
            </a:r>
          </a:p>
          <a:p>
            <a:pPr algn="just"/>
            <a:r>
              <a:rPr lang="lt-LT" sz="1600" dirty="0" smtClean="0">
                <a:latin typeface="Times New Roman" pitchFamily="18" charset="0"/>
                <a:cs typeface="Times New Roman" pitchFamily="18" charset="0"/>
              </a:rPr>
              <a:t>Vaikai pradeda skirti paros laiką: rytas, vakaras, diena, naktis, nors painioja sąvokas vakar, rytoj. </a:t>
            </a:r>
          </a:p>
          <a:p>
            <a:pPr algn="just"/>
            <a:r>
              <a:rPr lang="lt-LT" sz="1600" dirty="0" smtClean="0">
                <a:latin typeface="Times New Roman" pitchFamily="18" charset="0"/>
                <a:cs typeface="Times New Roman" pitchFamily="18" charset="0"/>
              </a:rPr>
              <a:t>Prasideda žodžių kūrybos periodas.</a:t>
            </a:r>
          </a:p>
          <a:p>
            <a:pPr algn="just"/>
            <a:r>
              <a:rPr lang="lt-LT" sz="1600" dirty="0" smtClean="0">
                <a:latin typeface="Times New Roman" pitchFamily="18" charset="0"/>
                <a:cs typeface="Times New Roman" pitchFamily="18" charset="0"/>
              </a:rPr>
              <a:t>Trečiaisiais metais ilgėja vientisiniai sakiniai. Sakiniai sudaromi iš 4 – 6 žodžių, su vienarūšėmis sakinio dalimis. Tačiau kalboje vyrauja vientisiniai 2 - 4 žodžių sakiniai.</a:t>
            </a:r>
            <a:endParaRPr lang="lt-LT" sz="1600" dirty="0">
              <a:latin typeface="Times New Roman" pitchFamily="18" charset="0"/>
              <a:cs typeface="Times New Roman" pitchFamily="18" charset="0"/>
            </a:endParaRPr>
          </a:p>
        </p:txBody>
      </p:sp>
    </p:spTree>
    <p:extLst>
      <p:ext uri="{BB962C8B-B14F-4D97-AF65-F5344CB8AC3E}">
        <p14:creationId xmlns:p14="http://schemas.microsoft.com/office/powerpoint/2010/main" val="2491979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latin typeface="Times New Roman" pitchFamily="18" charset="0"/>
                <a:cs typeface="Times New Roman" pitchFamily="18" charset="0"/>
              </a:rPr>
              <a:t>Vertėtų atkreipti dėmesį jei</a:t>
            </a:r>
            <a:r>
              <a:rPr lang="lt-LT" dirty="0" smtClean="0">
                <a:latin typeface="Times New Roman" pitchFamily="18" charset="0"/>
                <a:cs typeface="Times New Roman" pitchFamily="18" charset="0"/>
              </a:rPr>
              <a:t>...</a:t>
            </a:r>
            <a:endParaRPr lang="lt-LT" dirty="0"/>
          </a:p>
        </p:txBody>
      </p:sp>
      <p:sp>
        <p:nvSpPr>
          <p:cNvPr id="3" name="Turinio vietos rezervavimo ženklas 2"/>
          <p:cNvSpPr>
            <a:spLocks noGrp="1"/>
          </p:cNvSpPr>
          <p:nvPr>
            <p:ph idx="1"/>
          </p:nvPr>
        </p:nvSpPr>
        <p:spPr/>
        <p:txBody>
          <a:bodyPr/>
          <a:lstStyle/>
          <a:p>
            <a:pPr algn="just"/>
            <a:r>
              <a:rPr lang="lt-LT" dirty="0">
                <a:latin typeface="Times New Roman" pitchFamily="18" charset="0"/>
                <a:cs typeface="Times New Roman" pitchFamily="18" charset="0"/>
              </a:rPr>
              <a:t>36 </a:t>
            </a:r>
            <a:r>
              <a:rPr lang="lt-LT" dirty="0">
                <a:latin typeface="Times New Roman" pitchFamily="18" charset="0"/>
                <a:cs typeface="Times New Roman" pitchFamily="18" charset="0"/>
              </a:rPr>
              <a:t>mėn</a:t>
            </a:r>
            <a:r>
              <a:rPr lang="lt-LT" dirty="0">
                <a:latin typeface="Times New Roman" pitchFamily="18" charset="0"/>
                <a:cs typeface="Times New Roman" pitchFamily="18" charset="0"/>
              </a:rPr>
              <a:t>. vaikas nekalba, mažai kalba, bendrauja savo susikurta kalba, suprantama tik tėvams; norus reiškia tik aktyviai gestikuliuodamas. </a:t>
            </a:r>
          </a:p>
          <a:p>
            <a:pPr algn="just"/>
            <a:r>
              <a:rPr lang="lt-LT" dirty="0">
                <a:latin typeface="Times New Roman" pitchFamily="18" charset="0"/>
                <a:cs typeface="Times New Roman" pitchFamily="18" charset="0"/>
              </a:rPr>
              <a:t>N</a:t>
            </a:r>
            <a:r>
              <a:rPr lang="lt-LT" dirty="0" smtClean="0">
                <a:latin typeface="Times New Roman" pitchFamily="18" charset="0"/>
                <a:cs typeface="Times New Roman" pitchFamily="18" charset="0"/>
              </a:rPr>
              <a:t>eįvykdo </a:t>
            </a:r>
            <a:r>
              <a:rPr lang="lt-LT" dirty="0">
                <a:latin typeface="Times New Roman" pitchFamily="18" charset="0"/>
                <a:cs typeface="Times New Roman" pitchFamily="18" charset="0"/>
              </a:rPr>
              <a:t>dviejų dalių instrukcijos, nesupranta dydžio (“mažas”, “didelis”, toks pats”), kiekio (“vienas”, “daug”) sąvokų, neskiria spalvų; nemėgdžioja garsų ir žodžių; nesidomi įprastais jo amžiui žaidimais; nesieja gramatinių ryšių su žodžiais.</a:t>
            </a:r>
          </a:p>
        </p:txBody>
      </p:sp>
    </p:spTree>
    <p:extLst>
      <p:ext uri="{BB962C8B-B14F-4D97-AF65-F5344CB8AC3E}">
        <p14:creationId xmlns:p14="http://schemas.microsoft.com/office/powerpoint/2010/main" val="28639538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etimuma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etimumas">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1768</TotalTime>
  <Words>3326</Words>
  <Application>Microsoft Office PowerPoint</Application>
  <PresentationFormat>Pasirinktinai</PresentationFormat>
  <Paragraphs>184</Paragraphs>
  <Slides>24</Slides>
  <Notes>0</Notes>
  <HiddenSlides>0</HiddenSlides>
  <MMClips>0</MMClips>
  <ScaleCrop>false</ScaleCrop>
  <HeadingPairs>
    <vt:vector size="4" baseType="variant">
      <vt:variant>
        <vt:lpstr>Tema</vt:lpstr>
      </vt:variant>
      <vt:variant>
        <vt:i4>1</vt:i4>
      </vt:variant>
      <vt:variant>
        <vt:lpstr>Skaidrių pavadinimai</vt:lpstr>
      </vt:variant>
      <vt:variant>
        <vt:i4>24</vt:i4>
      </vt:variant>
    </vt:vector>
  </HeadingPairs>
  <TitlesOfParts>
    <vt:vector size="25" baseType="lpstr">
      <vt:lpstr>Gretimumas</vt:lpstr>
      <vt:lpstr>VAIKŲ KALBOS IR KALBĖJIMO RAIDA IKIMOKYKLINIAME/PRIEŠMOKYKLINIAME AMŽIUJE</vt:lpstr>
      <vt:lpstr>Pirmieji metai (0-12mėn.)</vt:lpstr>
      <vt:lpstr>Vertėtų atkreipti dėmesį jei...</vt:lpstr>
      <vt:lpstr>Kalbos ugdymas pirmaisiais metais</vt:lpstr>
      <vt:lpstr>Antrieji metai (12-24 mėn.)</vt:lpstr>
      <vt:lpstr>Vertėtų atkreipti dėmesį jei...</vt:lpstr>
      <vt:lpstr>Kalbos ugdymas antraisiais metais</vt:lpstr>
      <vt:lpstr>Tretieji metai (24-36 mėn.)</vt:lpstr>
      <vt:lpstr>Vertėtų atkreipti dėmesį jei...</vt:lpstr>
      <vt:lpstr>Kalbos ugdymas trečiaisiais metais</vt:lpstr>
      <vt:lpstr>Ketvirtieji metai (36-48 mėn.)</vt:lpstr>
      <vt:lpstr>Vertėtų atkreipti dėmesį jei...</vt:lpstr>
      <vt:lpstr>Kalbos ugdymas ketvirtaisiais metais</vt:lpstr>
      <vt:lpstr>Penktieji metai (48-60 mėn.)</vt:lpstr>
      <vt:lpstr>Vertėtų atkreipti dėmesį jei...</vt:lpstr>
      <vt:lpstr>Kalbos ugdymas penktaisiais metais</vt:lpstr>
      <vt:lpstr>Šeštieji, septintieji metai (60-84 mėn.)</vt:lpstr>
      <vt:lpstr>Vertėtų atkreipti dėmesį jei...</vt:lpstr>
      <vt:lpstr>Kalbos ugdymas šeštaisiais, septintaisiais metais</vt:lpstr>
      <vt:lpstr>Rekomendacijos vaikų kalbos ugdymui</vt:lpstr>
      <vt:lpstr>Rekomendacijos vaikų kalbos ugdymui</vt:lpstr>
      <vt:lpstr>Rekomendacijos vaikų kalbos ugdymui</vt:lpstr>
      <vt:lpstr>Rekomendacijos vaikų kalbos ugdymui</vt:lpstr>
      <vt:lpstr>PowerPoint pristatymas</vt:lpstr>
    </vt:vector>
  </TitlesOfParts>
  <Company>Šilutės ŠPT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Kalbos ir kalbėjimo sutrikimai ikimokykliniame amžiuje</dc:title>
  <dc:creator>Mindaugas Rimkus</dc:creator>
  <cp:lastModifiedBy>Vartotojas</cp:lastModifiedBy>
  <cp:revision>81</cp:revision>
  <dcterms:created xsi:type="dcterms:W3CDTF">2018-09-20T11:17:56Z</dcterms:created>
  <dcterms:modified xsi:type="dcterms:W3CDTF">2022-09-28T11:58:35Z</dcterms:modified>
</cp:coreProperties>
</file>